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1"/>
  </p:notesMasterIdLst>
  <p:sldIdLst>
    <p:sldId id="256" r:id="rId2"/>
    <p:sldId id="258" r:id="rId3"/>
    <p:sldId id="303" r:id="rId4"/>
    <p:sldId id="342" r:id="rId5"/>
    <p:sldId id="343" r:id="rId6"/>
    <p:sldId id="344" r:id="rId7"/>
    <p:sldId id="348" r:id="rId8"/>
    <p:sldId id="347" r:id="rId9"/>
    <p:sldId id="345" r:id="rId10"/>
    <p:sldId id="346" r:id="rId11"/>
    <p:sldId id="317" r:id="rId12"/>
    <p:sldId id="308" r:id="rId13"/>
    <p:sldId id="340" r:id="rId14"/>
    <p:sldId id="329" r:id="rId15"/>
    <p:sldId id="349" r:id="rId16"/>
    <p:sldId id="350" r:id="rId17"/>
    <p:sldId id="339" r:id="rId18"/>
    <p:sldId id="351" r:id="rId19"/>
    <p:sldId id="321" r:id="rId20"/>
    <p:sldId id="352" r:id="rId21"/>
    <p:sldId id="353" r:id="rId22"/>
    <p:sldId id="354" r:id="rId23"/>
    <p:sldId id="355" r:id="rId24"/>
    <p:sldId id="330" r:id="rId25"/>
    <p:sldId id="357" r:id="rId26"/>
    <p:sldId id="333" r:id="rId27"/>
    <p:sldId id="358" r:id="rId28"/>
    <p:sldId id="359" r:id="rId29"/>
    <p:sldId id="356" r:id="rId30"/>
  </p:sldIdLst>
  <p:sldSz cx="10799763" cy="719931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91A4"/>
    <a:srgbClr val="19637A"/>
    <a:srgbClr val="005191"/>
    <a:srgbClr val="71A087"/>
    <a:srgbClr val="5D6E7F"/>
    <a:srgbClr val="0080AA"/>
    <a:srgbClr val="222033"/>
    <a:srgbClr val="00AAB6"/>
    <a:srgbClr val="7BB9C7"/>
    <a:srgbClr val="D0D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87"/>
    <p:restoredTop sz="94674"/>
  </p:normalViewPr>
  <p:slideViewPr>
    <p:cSldViewPr snapToGrid="0" snapToObjects="1">
      <p:cViewPr varScale="1">
        <p:scale>
          <a:sx n="104" d="100"/>
          <a:sy n="104" d="100"/>
        </p:scale>
        <p:origin x="2168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A2A2E1-E87A-A24D-9C1D-602EAF372443}" type="doc">
      <dgm:prSet loTypeId="urn:microsoft.com/office/officeart/2009/3/layout/StepUpProcess" loCatId="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6AB6242F-E459-3242-A03F-924D182146FC}">
      <dgm:prSet phldrT="[Texto]"/>
      <dgm:spPr/>
      <dgm:t>
        <a:bodyPr/>
        <a:lstStyle/>
        <a:p>
          <a:r>
            <a:rPr lang="es-MX" dirty="0"/>
            <a:t>Definición del problema y establecimientode la agenda</a:t>
          </a:r>
        </a:p>
      </dgm:t>
    </dgm:pt>
    <dgm:pt modelId="{9DD6D84F-18F5-1D44-B64D-C195771E9A21}" type="parTrans" cxnId="{BDD2B16A-F9F3-FC45-B742-C82A20C836EF}">
      <dgm:prSet/>
      <dgm:spPr/>
      <dgm:t>
        <a:bodyPr/>
        <a:lstStyle/>
        <a:p>
          <a:endParaRPr lang="es-MX"/>
        </a:p>
      </dgm:t>
    </dgm:pt>
    <dgm:pt modelId="{3A060E60-23D4-4F47-9D3C-2B7E0176E934}" type="sibTrans" cxnId="{BDD2B16A-F9F3-FC45-B742-C82A20C836EF}">
      <dgm:prSet/>
      <dgm:spPr/>
      <dgm:t>
        <a:bodyPr/>
        <a:lstStyle/>
        <a:p>
          <a:endParaRPr lang="es-MX"/>
        </a:p>
      </dgm:t>
    </dgm:pt>
    <dgm:pt modelId="{67C4315E-045A-1B47-92C6-0B8D368367DD}">
      <dgm:prSet phldrT="[Texto]"/>
      <dgm:spPr/>
      <dgm:t>
        <a:bodyPr/>
        <a:lstStyle/>
        <a:p>
          <a:r>
            <a:rPr lang="es-MX" dirty="0"/>
            <a:t>Evaluación social costo/beneficio</a:t>
          </a:r>
        </a:p>
      </dgm:t>
    </dgm:pt>
    <dgm:pt modelId="{A0EE30C3-0D69-454B-B7E1-C82D3C566ABC}" type="parTrans" cxnId="{BD90A36C-B15E-8349-90F8-D3A55BA6CF2F}">
      <dgm:prSet/>
      <dgm:spPr/>
      <dgm:t>
        <a:bodyPr/>
        <a:lstStyle/>
        <a:p>
          <a:endParaRPr lang="es-MX"/>
        </a:p>
      </dgm:t>
    </dgm:pt>
    <dgm:pt modelId="{E581061E-9C9D-4B43-A363-9C9547AA447B}" type="sibTrans" cxnId="{BD90A36C-B15E-8349-90F8-D3A55BA6CF2F}">
      <dgm:prSet/>
      <dgm:spPr/>
      <dgm:t>
        <a:bodyPr/>
        <a:lstStyle/>
        <a:p>
          <a:endParaRPr lang="es-MX"/>
        </a:p>
      </dgm:t>
    </dgm:pt>
    <dgm:pt modelId="{DD4976F4-893E-D543-8243-4B1A40AED72C}">
      <dgm:prSet phldrT="[Texto]"/>
      <dgm:spPr/>
      <dgm:t>
        <a:bodyPr/>
        <a:lstStyle/>
        <a:p>
          <a:r>
            <a:rPr lang="es-MX" dirty="0"/>
            <a:t>Legitimación</a:t>
          </a:r>
        </a:p>
      </dgm:t>
    </dgm:pt>
    <dgm:pt modelId="{33BC4574-46D2-DE45-8D66-CDA7AABA5444}" type="parTrans" cxnId="{464F4760-F338-0043-86B6-DB7CC721C61F}">
      <dgm:prSet/>
      <dgm:spPr/>
      <dgm:t>
        <a:bodyPr/>
        <a:lstStyle/>
        <a:p>
          <a:endParaRPr lang="es-MX"/>
        </a:p>
      </dgm:t>
    </dgm:pt>
    <dgm:pt modelId="{90B0CE4C-0879-E849-BCF1-24F04AAFCE6C}" type="sibTrans" cxnId="{464F4760-F338-0043-86B6-DB7CC721C61F}">
      <dgm:prSet/>
      <dgm:spPr/>
      <dgm:t>
        <a:bodyPr/>
        <a:lstStyle/>
        <a:p>
          <a:endParaRPr lang="es-MX"/>
        </a:p>
      </dgm:t>
    </dgm:pt>
    <dgm:pt modelId="{6CCF988A-DF1B-414C-B787-0DCAA33E8AD4}">
      <dgm:prSet phldrT="[Texto]"/>
      <dgm:spPr/>
      <dgm:t>
        <a:bodyPr/>
        <a:lstStyle/>
        <a:p>
          <a:r>
            <a:rPr lang="es-MX" dirty="0"/>
            <a:t>Implementación</a:t>
          </a:r>
        </a:p>
      </dgm:t>
    </dgm:pt>
    <dgm:pt modelId="{94E67A32-46D2-2A46-B62F-016DD314BEF8}" type="parTrans" cxnId="{5AF74B08-3F88-0E44-A02F-7A44BA34B725}">
      <dgm:prSet/>
      <dgm:spPr/>
      <dgm:t>
        <a:bodyPr/>
        <a:lstStyle/>
        <a:p>
          <a:endParaRPr lang="es-MX"/>
        </a:p>
      </dgm:t>
    </dgm:pt>
    <dgm:pt modelId="{69703FCF-5E2B-6B41-874C-13D27FF65685}" type="sibTrans" cxnId="{5AF74B08-3F88-0E44-A02F-7A44BA34B725}">
      <dgm:prSet/>
      <dgm:spPr/>
      <dgm:t>
        <a:bodyPr/>
        <a:lstStyle/>
        <a:p>
          <a:endParaRPr lang="es-MX"/>
        </a:p>
      </dgm:t>
    </dgm:pt>
    <dgm:pt modelId="{C820DA2E-F352-794A-BEEC-791FA7C70549}">
      <dgm:prSet phldrT="[Texto]"/>
      <dgm:spPr/>
      <dgm:t>
        <a:bodyPr/>
        <a:lstStyle/>
        <a:p>
          <a:r>
            <a:rPr lang="es-MX" dirty="0"/>
            <a:t>Evaluación</a:t>
          </a:r>
        </a:p>
      </dgm:t>
    </dgm:pt>
    <dgm:pt modelId="{66167F62-A9C8-6440-AC2A-6FCE6AD98336}" type="parTrans" cxnId="{5D8DC2A0-F554-6A43-9480-82093BF03FD1}">
      <dgm:prSet/>
      <dgm:spPr/>
      <dgm:t>
        <a:bodyPr/>
        <a:lstStyle/>
        <a:p>
          <a:endParaRPr lang="es-MX"/>
        </a:p>
      </dgm:t>
    </dgm:pt>
    <dgm:pt modelId="{07831E36-5F74-654A-8FE3-6421EA592B01}" type="sibTrans" cxnId="{5D8DC2A0-F554-6A43-9480-82093BF03FD1}">
      <dgm:prSet/>
      <dgm:spPr/>
      <dgm:t>
        <a:bodyPr/>
        <a:lstStyle/>
        <a:p>
          <a:endParaRPr lang="es-MX"/>
        </a:p>
      </dgm:t>
    </dgm:pt>
    <dgm:pt modelId="{5795CB48-B363-4D25-A2D5-C401B867E5C8}">
      <dgm:prSet phldrT="[Texto]"/>
      <dgm:spPr/>
      <dgm:t>
        <a:bodyPr/>
        <a:lstStyle/>
        <a:p>
          <a:r>
            <a:rPr lang="es-MX" dirty="0"/>
            <a:t>Formulación de la política</a:t>
          </a:r>
        </a:p>
      </dgm:t>
    </dgm:pt>
    <dgm:pt modelId="{CCC723A9-F2B3-4BED-8739-D35E8914CB38}" type="parTrans" cxnId="{DF750C5D-D909-44D9-B4CD-0B2FC99220F9}">
      <dgm:prSet/>
      <dgm:spPr/>
      <dgm:t>
        <a:bodyPr/>
        <a:lstStyle/>
        <a:p>
          <a:endParaRPr lang="es-CL"/>
        </a:p>
      </dgm:t>
    </dgm:pt>
    <dgm:pt modelId="{ED8F97A7-A2BC-46F8-9109-6687C37A6C8A}" type="sibTrans" cxnId="{DF750C5D-D909-44D9-B4CD-0B2FC99220F9}">
      <dgm:prSet/>
      <dgm:spPr/>
      <dgm:t>
        <a:bodyPr/>
        <a:lstStyle/>
        <a:p>
          <a:endParaRPr lang="es-CL"/>
        </a:p>
      </dgm:t>
    </dgm:pt>
    <dgm:pt modelId="{76899EB3-69D4-F640-BD36-368419582F4B}" type="pres">
      <dgm:prSet presAssocID="{83A2A2E1-E87A-A24D-9C1D-602EAF372443}" presName="rootnode" presStyleCnt="0">
        <dgm:presLayoutVars>
          <dgm:chMax/>
          <dgm:chPref/>
          <dgm:dir/>
          <dgm:animLvl val="lvl"/>
        </dgm:presLayoutVars>
      </dgm:prSet>
      <dgm:spPr/>
    </dgm:pt>
    <dgm:pt modelId="{170D6179-D6B6-D044-905F-6F2456035B18}" type="pres">
      <dgm:prSet presAssocID="{6AB6242F-E459-3242-A03F-924D182146FC}" presName="composite" presStyleCnt="0"/>
      <dgm:spPr/>
    </dgm:pt>
    <dgm:pt modelId="{2AB477FC-FDFD-7E43-9A0C-E81864BC6E86}" type="pres">
      <dgm:prSet presAssocID="{6AB6242F-E459-3242-A03F-924D182146FC}" presName="LShape" presStyleLbl="alignNode1" presStyleIdx="0" presStyleCnt="11"/>
      <dgm:spPr/>
    </dgm:pt>
    <dgm:pt modelId="{9D92E66D-FCE4-5342-BD60-100FD2E14142}" type="pres">
      <dgm:prSet presAssocID="{6AB6242F-E459-3242-A03F-924D182146FC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9229FDB3-02C9-0647-B0D7-7D535556EC59}" type="pres">
      <dgm:prSet presAssocID="{6AB6242F-E459-3242-A03F-924D182146FC}" presName="Triangle" presStyleLbl="alignNode1" presStyleIdx="1" presStyleCnt="11"/>
      <dgm:spPr/>
    </dgm:pt>
    <dgm:pt modelId="{F81FDFE8-EC62-6247-A881-40E5FE222C78}" type="pres">
      <dgm:prSet presAssocID="{3A060E60-23D4-4F47-9D3C-2B7E0176E934}" presName="sibTrans" presStyleCnt="0"/>
      <dgm:spPr/>
    </dgm:pt>
    <dgm:pt modelId="{CE52B8CC-8FD5-A046-9881-3C1779E7E11A}" type="pres">
      <dgm:prSet presAssocID="{3A060E60-23D4-4F47-9D3C-2B7E0176E934}" presName="space" presStyleCnt="0"/>
      <dgm:spPr/>
    </dgm:pt>
    <dgm:pt modelId="{668220E2-C1B1-9249-AC64-629F2BE41693}" type="pres">
      <dgm:prSet presAssocID="{67C4315E-045A-1B47-92C6-0B8D368367DD}" presName="composite" presStyleCnt="0"/>
      <dgm:spPr/>
    </dgm:pt>
    <dgm:pt modelId="{66B34DE9-4948-5A4F-977B-235BB91F4F13}" type="pres">
      <dgm:prSet presAssocID="{67C4315E-045A-1B47-92C6-0B8D368367DD}" presName="LShape" presStyleLbl="alignNode1" presStyleIdx="2" presStyleCnt="11"/>
      <dgm:spPr/>
    </dgm:pt>
    <dgm:pt modelId="{DCF30A3E-FB49-6840-A4A3-2731736814C4}" type="pres">
      <dgm:prSet presAssocID="{67C4315E-045A-1B47-92C6-0B8D368367DD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3A72B427-760B-9041-ABD5-A2ADD5AC9AB2}" type="pres">
      <dgm:prSet presAssocID="{67C4315E-045A-1B47-92C6-0B8D368367DD}" presName="Triangle" presStyleLbl="alignNode1" presStyleIdx="3" presStyleCnt="11"/>
      <dgm:spPr/>
    </dgm:pt>
    <dgm:pt modelId="{50820195-E6A2-FB44-A1C0-2FD0E96EAA28}" type="pres">
      <dgm:prSet presAssocID="{E581061E-9C9D-4B43-A363-9C9547AA447B}" presName="sibTrans" presStyleCnt="0"/>
      <dgm:spPr/>
    </dgm:pt>
    <dgm:pt modelId="{F84E233A-810D-7143-A2BB-8EC96A0B5F44}" type="pres">
      <dgm:prSet presAssocID="{E581061E-9C9D-4B43-A363-9C9547AA447B}" presName="space" presStyleCnt="0"/>
      <dgm:spPr/>
    </dgm:pt>
    <dgm:pt modelId="{CDD91297-0926-4D4E-B388-9FFAF982A24B}" type="pres">
      <dgm:prSet presAssocID="{5795CB48-B363-4D25-A2D5-C401B867E5C8}" presName="composite" presStyleCnt="0"/>
      <dgm:spPr/>
    </dgm:pt>
    <dgm:pt modelId="{8BB5D73A-FA12-49D1-9CFF-C10EC60C3727}" type="pres">
      <dgm:prSet presAssocID="{5795CB48-B363-4D25-A2D5-C401B867E5C8}" presName="LShape" presStyleLbl="alignNode1" presStyleIdx="4" presStyleCnt="11"/>
      <dgm:spPr/>
    </dgm:pt>
    <dgm:pt modelId="{C54BE788-0873-41C3-BEBC-D7B691F84509}" type="pres">
      <dgm:prSet presAssocID="{5795CB48-B363-4D25-A2D5-C401B867E5C8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CE9B434D-FE1B-4299-A45A-2B6D805221AE}" type="pres">
      <dgm:prSet presAssocID="{5795CB48-B363-4D25-A2D5-C401B867E5C8}" presName="Triangle" presStyleLbl="alignNode1" presStyleIdx="5" presStyleCnt="11"/>
      <dgm:spPr/>
    </dgm:pt>
    <dgm:pt modelId="{34B80F30-D293-4A8D-9044-C4538CA6A458}" type="pres">
      <dgm:prSet presAssocID="{ED8F97A7-A2BC-46F8-9109-6687C37A6C8A}" presName="sibTrans" presStyleCnt="0"/>
      <dgm:spPr/>
    </dgm:pt>
    <dgm:pt modelId="{B7D0340A-B4E8-411F-84CF-B6AF84E0066A}" type="pres">
      <dgm:prSet presAssocID="{ED8F97A7-A2BC-46F8-9109-6687C37A6C8A}" presName="space" presStyleCnt="0"/>
      <dgm:spPr/>
    </dgm:pt>
    <dgm:pt modelId="{FEF61BAF-2013-094A-A369-7AB91BB73F49}" type="pres">
      <dgm:prSet presAssocID="{DD4976F4-893E-D543-8243-4B1A40AED72C}" presName="composite" presStyleCnt="0"/>
      <dgm:spPr/>
    </dgm:pt>
    <dgm:pt modelId="{65D35503-3101-A147-B929-AE41713CAF11}" type="pres">
      <dgm:prSet presAssocID="{DD4976F4-893E-D543-8243-4B1A40AED72C}" presName="LShape" presStyleLbl="alignNode1" presStyleIdx="6" presStyleCnt="11"/>
      <dgm:spPr/>
    </dgm:pt>
    <dgm:pt modelId="{BB633B5C-0321-1B43-91EF-77251B1615E3}" type="pres">
      <dgm:prSet presAssocID="{DD4976F4-893E-D543-8243-4B1A40AED72C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C57E70BE-992F-F443-B7B0-A4088009B3E3}" type="pres">
      <dgm:prSet presAssocID="{DD4976F4-893E-D543-8243-4B1A40AED72C}" presName="Triangle" presStyleLbl="alignNode1" presStyleIdx="7" presStyleCnt="11"/>
      <dgm:spPr/>
    </dgm:pt>
    <dgm:pt modelId="{843E8760-F4F3-A549-9F43-F13F170FFF62}" type="pres">
      <dgm:prSet presAssocID="{90B0CE4C-0879-E849-BCF1-24F04AAFCE6C}" presName="sibTrans" presStyleCnt="0"/>
      <dgm:spPr/>
    </dgm:pt>
    <dgm:pt modelId="{652D08BF-25D2-824B-986C-2E64851BCB8C}" type="pres">
      <dgm:prSet presAssocID="{90B0CE4C-0879-E849-BCF1-24F04AAFCE6C}" presName="space" presStyleCnt="0"/>
      <dgm:spPr/>
    </dgm:pt>
    <dgm:pt modelId="{C586D7D9-8E50-0849-B8B6-8D780E2D40DB}" type="pres">
      <dgm:prSet presAssocID="{6CCF988A-DF1B-414C-B787-0DCAA33E8AD4}" presName="composite" presStyleCnt="0"/>
      <dgm:spPr/>
    </dgm:pt>
    <dgm:pt modelId="{AF81D56D-F16F-7643-8EB8-EFD1C6CD6540}" type="pres">
      <dgm:prSet presAssocID="{6CCF988A-DF1B-414C-B787-0DCAA33E8AD4}" presName="LShape" presStyleLbl="alignNode1" presStyleIdx="8" presStyleCnt="11"/>
      <dgm:spPr/>
    </dgm:pt>
    <dgm:pt modelId="{A1C4CF7F-BBAD-C248-A35C-7D48F4D83FA4}" type="pres">
      <dgm:prSet presAssocID="{6CCF988A-DF1B-414C-B787-0DCAA33E8AD4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14C85D4B-098E-B548-BAD7-76F9749FCE7F}" type="pres">
      <dgm:prSet presAssocID="{6CCF988A-DF1B-414C-B787-0DCAA33E8AD4}" presName="Triangle" presStyleLbl="alignNode1" presStyleIdx="9" presStyleCnt="11"/>
      <dgm:spPr/>
    </dgm:pt>
    <dgm:pt modelId="{456E2923-4DC5-5E4C-A9FE-4EDC0E72EE03}" type="pres">
      <dgm:prSet presAssocID="{69703FCF-5E2B-6B41-874C-13D27FF65685}" presName="sibTrans" presStyleCnt="0"/>
      <dgm:spPr/>
    </dgm:pt>
    <dgm:pt modelId="{58F91BE0-9DD3-9F48-9B6E-1DE144646239}" type="pres">
      <dgm:prSet presAssocID="{69703FCF-5E2B-6B41-874C-13D27FF65685}" presName="space" presStyleCnt="0"/>
      <dgm:spPr/>
    </dgm:pt>
    <dgm:pt modelId="{D08C66B5-D021-0C44-9170-4CDE9D8464F9}" type="pres">
      <dgm:prSet presAssocID="{C820DA2E-F352-794A-BEEC-791FA7C70549}" presName="composite" presStyleCnt="0"/>
      <dgm:spPr/>
    </dgm:pt>
    <dgm:pt modelId="{13F96425-B10C-5F41-9C7E-EA6B48D32102}" type="pres">
      <dgm:prSet presAssocID="{C820DA2E-F352-794A-BEEC-791FA7C70549}" presName="LShape" presStyleLbl="alignNode1" presStyleIdx="10" presStyleCnt="11"/>
      <dgm:spPr/>
    </dgm:pt>
    <dgm:pt modelId="{055BBDEA-6211-8641-9B3D-E4E4F05CD754}" type="pres">
      <dgm:prSet presAssocID="{C820DA2E-F352-794A-BEEC-791FA7C70549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5AF74B08-3F88-0E44-A02F-7A44BA34B725}" srcId="{83A2A2E1-E87A-A24D-9C1D-602EAF372443}" destId="{6CCF988A-DF1B-414C-B787-0DCAA33E8AD4}" srcOrd="4" destOrd="0" parTransId="{94E67A32-46D2-2A46-B62F-016DD314BEF8}" sibTransId="{69703FCF-5E2B-6B41-874C-13D27FF65685}"/>
    <dgm:cxn modelId="{D1E01733-4DC3-6744-82F4-BE89623DD4EE}" type="presOf" srcId="{C820DA2E-F352-794A-BEEC-791FA7C70549}" destId="{055BBDEA-6211-8641-9B3D-E4E4F05CD754}" srcOrd="0" destOrd="0" presId="urn:microsoft.com/office/officeart/2009/3/layout/StepUpProcess"/>
    <dgm:cxn modelId="{DF750C5D-D909-44D9-B4CD-0B2FC99220F9}" srcId="{83A2A2E1-E87A-A24D-9C1D-602EAF372443}" destId="{5795CB48-B363-4D25-A2D5-C401B867E5C8}" srcOrd="2" destOrd="0" parTransId="{CCC723A9-F2B3-4BED-8739-D35E8914CB38}" sibTransId="{ED8F97A7-A2BC-46F8-9109-6687C37A6C8A}"/>
    <dgm:cxn modelId="{259FC15F-3E34-0841-992D-47F281B0CF04}" type="presOf" srcId="{67C4315E-045A-1B47-92C6-0B8D368367DD}" destId="{DCF30A3E-FB49-6840-A4A3-2731736814C4}" srcOrd="0" destOrd="0" presId="urn:microsoft.com/office/officeart/2009/3/layout/StepUpProcess"/>
    <dgm:cxn modelId="{464F4760-F338-0043-86B6-DB7CC721C61F}" srcId="{83A2A2E1-E87A-A24D-9C1D-602EAF372443}" destId="{DD4976F4-893E-D543-8243-4B1A40AED72C}" srcOrd="3" destOrd="0" parTransId="{33BC4574-46D2-DE45-8D66-CDA7AABA5444}" sibTransId="{90B0CE4C-0879-E849-BCF1-24F04AAFCE6C}"/>
    <dgm:cxn modelId="{BDD2B16A-F9F3-FC45-B742-C82A20C836EF}" srcId="{83A2A2E1-E87A-A24D-9C1D-602EAF372443}" destId="{6AB6242F-E459-3242-A03F-924D182146FC}" srcOrd="0" destOrd="0" parTransId="{9DD6D84F-18F5-1D44-B64D-C195771E9A21}" sibTransId="{3A060E60-23D4-4F47-9D3C-2B7E0176E934}"/>
    <dgm:cxn modelId="{BD90A36C-B15E-8349-90F8-D3A55BA6CF2F}" srcId="{83A2A2E1-E87A-A24D-9C1D-602EAF372443}" destId="{67C4315E-045A-1B47-92C6-0B8D368367DD}" srcOrd="1" destOrd="0" parTransId="{A0EE30C3-0D69-454B-B7E1-C82D3C566ABC}" sibTransId="{E581061E-9C9D-4B43-A363-9C9547AA447B}"/>
    <dgm:cxn modelId="{88D55177-1E75-7B47-8C0F-83FB411229DA}" type="presOf" srcId="{6AB6242F-E459-3242-A03F-924D182146FC}" destId="{9D92E66D-FCE4-5342-BD60-100FD2E14142}" srcOrd="0" destOrd="0" presId="urn:microsoft.com/office/officeart/2009/3/layout/StepUpProcess"/>
    <dgm:cxn modelId="{5D8DC2A0-F554-6A43-9480-82093BF03FD1}" srcId="{83A2A2E1-E87A-A24D-9C1D-602EAF372443}" destId="{C820DA2E-F352-794A-BEEC-791FA7C70549}" srcOrd="5" destOrd="0" parTransId="{66167F62-A9C8-6440-AC2A-6FCE6AD98336}" sibTransId="{07831E36-5F74-654A-8FE3-6421EA592B01}"/>
    <dgm:cxn modelId="{390186AD-5BFC-744B-80E2-F4501D485C17}" type="presOf" srcId="{83A2A2E1-E87A-A24D-9C1D-602EAF372443}" destId="{76899EB3-69D4-F640-BD36-368419582F4B}" srcOrd="0" destOrd="0" presId="urn:microsoft.com/office/officeart/2009/3/layout/StepUpProcess"/>
    <dgm:cxn modelId="{07B229C2-5285-C54B-AE8A-2E72E22B212F}" type="presOf" srcId="{6CCF988A-DF1B-414C-B787-0DCAA33E8AD4}" destId="{A1C4CF7F-BBAD-C248-A35C-7D48F4D83FA4}" srcOrd="0" destOrd="0" presId="urn:microsoft.com/office/officeart/2009/3/layout/StepUpProcess"/>
    <dgm:cxn modelId="{087AB0C2-B0DC-4CE6-BB44-0ECFBB54898D}" type="presOf" srcId="{5795CB48-B363-4D25-A2D5-C401B867E5C8}" destId="{C54BE788-0873-41C3-BEBC-D7B691F84509}" srcOrd="0" destOrd="0" presId="urn:microsoft.com/office/officeart/2009/3/layout/StepUpProcess"/>
    <dgm:cxn modelId="{C372ABCE-BC2F-FC4F-A199-F802CBC28D41}" type="presOf" srcId="{DD4976F4-893E-D543-8243-4B1A40AED72C}" destId="{BB633B5C-0321-1B43-91EF-77251B1615E3}" srcOrd="0" destOrd="0" presId="urn:microsoft.com/office/officeart/2009/3/layout/StepUpProcess"/>
    <dgm:cxn modelId="{D3060A09-327A-2C4B-9D5E-A6C491927AB0}" type="presParOf" srcId="{76899EB3-69D4-F640-BD36-368419582F4B}" destId="{170D6179-D6B6-D044-905F-6F2456035B18}" srcOrd="0" destOrd="0" presId="urn:microsoft.com/office/officeart/2009/3/layout/StepUpProcess"/>
    <dgm:cxn modelId="{3A2C8E0B-A0E8-0D4F-8A30-1BD5526C984A}" type="presParOf" srcId="{170D6179-D6B6-D044-905F-6F2456035B18}" destId="{2AB477FC-FDFD-7E43-9A0C-E81864BC6E86}" srcOrd="0" destOrd="0" presId="urn:microsoft.com/office/officeart/2009/3/layout/StepUpProcess"/>
    <dgm:cxn modelId="{353A73B1-2D5A-3443-A470-EF025ACDFCC3}" type="presParOf" srcId="{170D6179-D6B6-D044-905F-6F2456035B18}" destId="{9D92E66D-FCE4-5342-BD60-100FD2E14142}" srcOrd="1" destOrd="0" presId="urn:microsoft.com/office/officeart/2009/3/layout/StepUpProcess"/>
    <dgm:cxn modelId="{A2943A41-35A9-F443-90C6-82D589EDBB0C}" type="presParOf" srcId="{170D6179-D6B6-D044-905F-6F2456035B18}" destId="{9229FDB3-02C9-0647-B0D7-7D535556EC59}" srcOrd="2" destOrd="0" presId="urn:microsoft.com/office/officeart/2009/3/layout/StepUpProcess"/>
    <dgm:cxn modelId="{A5F40F3C-A185-FD4B-967C-3A82EC207F5E}" type="presParOf" srcId="{76899EB3-69D4-F640-BD36-368419582F4B}" destId="{F81FDFE8-EC62-6247-A881-40E5FE222C78}" srcOrd="1" destOrd="0" presId="urn:microsoft.com/office/officeart/2009/3/layout/StepUpProcess"/>
    <dgm:cxn modelId="{500CF1A6-528B-BC46-BBBB-4771E71275FF}" type="presParOf" srcId="{F81FDFE8-EC62-6247-A881-40E5FE222C78}" destId="{CE52B8CC-8FD5-A046-9881-3C1779E7E11A}" srcOrd="0" destOrd="0" presId="urn:microsoft.com/office/officeart/2009/3/layout/StepUpProcess"/>
    <dgm:cxn modelId="{D3E8E412-C845-6440-9738-0B87D5EB7968}" type="presParOf" srcId="{76899EB3-69D4-F640-BD36-368419582F4B}" destId="{668220E2-C1B1-9249-AC64-629F2BE41693}" srcOrd="2" destOrd="0" presId="urn:microsoft.com/office/officeart/2009/3/layout/StepUpProcess"/>
    <dgm:cxn modelId="{52183DF1-56FE-2144-B3EC-5F50B9F785B2}" type="presParOf" srcId="{668220E2-C1B1-9249-AC64-629F2BE41693}" destId="{66B34DE9-4948-5A4F-977B-235BB91F4F13}" srcOrd="0" destOrd="0" presId="urn:microsoft.com/office/officeart/2009/3/layout/StepUpProcess"/>
    <dgm:cxn modelId="{915BC7B9-9207-CD4C-8314-6126D05C7904}" type="presParOf" srcId="{668220E2-C1B1-9249-AC64-629F2BE41693}" destId="{DCF30A3E-FB49-6840-A4A3-2731736814C4}" srcOrd="1" destOrd="0" presId="urn:microsoft.com/office/officeart/2009/3/layout/StepUpProcess"/>
    <dgm:cxn modelId="{8D073D72-2741-BD49-9A0E-4B8A0D011346}" type="presParOf" srcId="{668220E2-C1B1-9249-AC64-629F2BE41693}" destId="{3A72B427-760B-9041-ABD5-A2ADD5AC9AB2}" srcOrd="2" destOrd="0" presId="urn:microsoft.com/office/officeart/2009/3/layout/StepUpProcess"/>
    <dgm:cxn modelId="{8D35DCE3-54B6-1043-AE05-C47CDB726F7C}" type="presParOf" srcId="{76899EB3-69D4-F640-BD36-368419582F4B}" destId="{50820195-E6A2-FB44-A1C0-2FD0E96EAA28}" srcOrd="3" destOrd="0" presId="urn:microsoft.com/office/officeart/2009/3/layout/StepUpProcess"/>
    <dgm:cxn modelId="{7C3E4255-FCD0-9849-9821-9F0DD0DBEDEA}" type="presParOf" srcId="{50820195-E6A2-FB44-A1C0-2FD0E96EAA28}" destId="{F84E233A-810D-7143-A2BB-8EC96A0B5F44}" srcOrd="0" destOrd="0" presId="urn:microsoft.com/office/officeart/2009/3/layout/StepUpProcess"/>
    <dgm:cxn modelId="{DCACAC57-5C0F-4733-87FE-25350AF1D4FA}" type="presParOf" srcId="{76899EB3-69D4-F640-BD36-368419582F4B}" destId="{CDD91297-0926-4D4E-B388-9FFAF982A24B}" srcOrd="4" destOrd="0" presId="urn:microsoft.com/office/officeart/2009/3/layout/StepUpProcess"/>
    <dgm:cxn modelId="{4A3FB515-2FA9-4C72-96CD-73E37F7E7391}" type="presParOf" srcId="{CDD91297-0926-4D4E-B388-9FFAF982A24B}" destId="{8BB5D73A-FA12-49D1-9CFF-C10EC60C3727}" srcOrd="0" destOrd="0" presId="urn:microsoft.com/office/officeart/2009/3/layout/StepUpProcess"/>
    <dgm:cxn modelId="{5D623C40-D7DF-45E7-A03F-A8080591B630}" type="presParOf" srcId="{CDD91297-0926-4D4E-B388-9FFAF982A24B}" destId="{C54BE788-0873-41C3-BEBC-D7B691F84509}" srcOrd="1" destOrd="0" presId="urn:microsoft.com/office/officeart/2009/3/layout/StepUpProcess"/>
    <dgm:cxn modelId="{78B3D2D8-6E87-492D-8107-D875AD4F8518}" type="presParOf" srcId="{CDD91297-0926-4D4E-B388-9FFAF982A24B}" destId="{CE9B434D-FE1B-4299-A45A-2B6D805221AE}" srcOrd="2" destOrd="0" presId="urn:microsoft.com/office/officeart/2009/3/layout/StepUpProcess"/>
    <dgm:cxn modelId="{8C5CD4AD-FD19-4746-BD48-4482C5D6AA60}" type="presParOf" srcId="{76899EB3-69D4-F640-BD36-368419582F4B}" destId="{34B80F30-D293-4A8D-9044-C4538CA6A458}" srcOrd="5" destOrd="0" presId="urn:microsoft.com/office/officeart/2009/3/layout/StepUpProcess"/>
    <dgm:cxn modelId="{7D6F3FC5-4610-4DD6-B0E6-866486452C6B}" type="presParOf" srcId="{34B80F30-D293-4A8D-9044-C4538CA6A458}" destId="{B7D0340A-B4E8-411F-84CF-B6AF84E0066A}" srcOrd="0" destOrd="0" presId="urn:microsoft.com/office/officeart/2009/3/layout/StepUpProcess"/>
    <dgm:cxn modelId="{201440C4-2F28-A14C-8FB5-C8EC6A891314}" type="presParOf" srcId="{76899EB3-69D4-F640-BD36-368419582F4B}" destId="{FEF61BAF-2013-094A-A369-7AB91BB73F49}" srcOrd="6" destOrd="0" presId="urn:microsoft.com/office/officeart/2009/3/layout/StepUpProcess"/>
    <dgm:cxn modelId="{5BF552D7-BF75-5141-B7D9-0541DE636221}" type="presParOf" srcId="{FEF61BAF-2013-094A-A369-7AB91BB73F49}" destId="{65D35503-3101-A147-B929-AE41713CAF11}" srcOrd="0" destOrd="0" presId="urn:microsoft.com/office/officeart/2009/3/layout/StepUpProcess"/>
    <dgm:cxn modelId="{CACE0961-7DDF-9F44-B5F6-DF19E8463897}" type="presParOf" srcId="{FEF61BAF-2013-094A-A369-7AB91BB73F49}" destId="{BB633B5C-0321-1B43-91EF-77251B1615E3}" srcOrd="1" destOrd="0" presId="urn:microsoft.com/office/officeart/2009/3/layout/StepUpProcess"/>
    <dgm:cxn modelId="{C841939F-25AF-A441-974B-28C3CF09709A}" type="presParOf" srcId="{FEF61BAF-2013-094A-A369-7AB91BB73F49}" destId="{C57E70BE-992F-F443-B7B0-A4088009B3E3}" srcOrd="2" destOrd="0" presId="urn:microsoft.com/office/officeart/2009/3/layout/StepUpProcess"/>
    <dgm:cxn modelId="{3408F3D8-BD9B-C649-B3E7-42BF49F6B166}" type="presParOf" srcId="{76899EB3-69D4-F640-BD36-368419582F4B}" destId="{843E8760-F4F3-A549-9F43-F13F170FFF62}" srcOrd="7" destOrd="0" presId="urn:microsoft.com/office/officeart/2009/3/layout/StepUpProcess"/>
    <dgm:cxn modelId="{BCC4E9C2-A73D-8345-A64F-2BC431A22107}" type="presParOf" srcId="{843E8760-F4F3-A549-9F43-F13F170FFF62}" destId="{652D08BF-25D2-824B-986C-2E64851BCB8C}" srcOrd="0" destOrd="0" presId="urn:microsoft.com/office/officeart/2009/3/layout/StepUpProcess"/>
    <dgm:cxn modelId="{6B5DBC03-6104-E246-937E-C1112E0BB8E0}" type="presParOf" srcId="{76899EB3-69D4-F640-BD36-368419582F4B}" destId="{C586D7D9-8E50-0849-B8B6-8D780E2D40DB}" srcOrd="8" destOrd="0" presId="urn:microsoft.com/office/officeart/2009/3/layout/StepUpProcess"/>
    <dgm:cxn modelId="{9A9865F8-F37A-A448-92F0-3253EC38CD17}" type="presParOf" srcId="{C586D7D9-8E50-0849-B8B6-8D780E2D40DB}" destId="{AF81D56D-F16F-7643-8EB8-EFD1C6CD6540}" srcOrd="0" destOrd="0" presId="urn:microsoft.com/office/officeart/2009/3/layout/StepUpProcess"/>
    <dgm:cxn modelId="{02D64B76-CF0D-BE49-9822-8DFE96729EC4}" type="presParOf" srcId="{C586D7D9-8E50-0849-B8B6-8D780E2D40DB}" destId="{A1C4CF7F-BBAD-C248-A35C-7D48F4D83FA4}" srcOrd="1" destOrd="0" presId="urn:microsoft.com/office/officeart/2009/3/layout/StepUpProcess"/>
    <dgm:cxn modelId="{12F674F3-4DA5-CF48-B83C-B09D65B2F3AC}" type="presParOf" srcId="{C586D7D9-8E50-0849-B8B6-8D780E2D40DB}" destId="{14C85D4B-098E-B548-BAD7-76F9749FCE7F}" srcOrd="2" destOrd="0" presId="urn:microsoft.com/office/officeart/2009/3/layout/StepUpProcess"/>
    <dgm:cxn modelId="{53FE0908-70AD-EC4D-B555-C360B585A386}" type="presParOf" srcId="{76899EB3-69D4-F640-BD36-368419582F4B}" destId="{456E2923-4DC5-5E4C-A9FE-4EDC0E72EE03}" srcOrd="9" destOrd="0" presId="urn:microsoft.com/office/officeart/2009/3/layout/StepUpProcess"/>
    <dgm:cxn modelId="{8F1B15CE-1543-9F41-8F16-240FF9FFF15D}" type="presParOf" srcId="{456E2923-4DC5-5E4C-A9FE-4EDC0E72EE03}" destId="{58F91BE0-9DD3-9F48-9B6E-1DE144646239}" srcOrd="0" destOrd="0" presId="urn:microsoft.com/office/officeart/2009/3/layout/StepUpProcess"/>
    <dgm:cxn modelId="{6C7A2FE9-1D29-564F-82C8-D553477E13B6}" type="presParOf" srcId="{76899EB3-69D4-F640-BD36-368419582F4B}" destId="{D08C66B5-D021-0C44-9170-4CDE9D8464F9}" srcOrd="10" destOrd="0" presId="urn:microsoft.com/office/officeart/2009/3/layout/StepUpProcess"/>
    <dgm:cxn modelId="{74B99D47-1017-DB4E-AF4D-53CB331D1C8B}" type="presParOf" srcId="{D08C66B5-D021-0C44-9170-4CDE9D8464F9}" destId="{13F96425-B10C-5F41-9C7E-EA6B48D32102}" srcOrd="0" destOrd="0" presId="urn:microsoft.com/office/officeart/2009/3/layout/StepUpProcess"/>
    <dgm:cxn modelId="{38EC42D6-805F-AA4B-91D1-3622E5B30652}" type="presParOf" srcId="{D08C66B5-D021-0C44-9170-4CDE9D8464F9}" destId="{055BBDEA-6211-8641-9B3D-E4E4F05CD75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B477FC-FDFD-7E43-9A0C-E81864BC6E86}">
      <dsp:nvSpPr>
        <dsp:cNvPr id="0" name=""/>
        <dsp:cNvSpPr/>
      </dsp:nvSpPr>
      <dsp:spPr>
        <a:xfrm rot="5400000">
          <a:off x="322880" y="1952797"/>
          <a:ext cx="960136" cy="1597645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2E66D-FCE4-5342-BD60-100FD2E14142}">
      <dsp:nvSpPr>
        <dsp:cNvPr id="0" name=""/>
        <dsp:cNvSpPr/>
      </dsp:nvSpPr>
      <dsp:spPr>
        <a:xfrm>
          <a:off x="162609" y="2430149"/>
          <a:ext cx="1442363" cy="1264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Definición del problema y establecimientode la agenda</a:t>
          </a:r>
        </a:p>
      </dsp:txBody>
      <dsp:txXfrm>
        <a:off x="162609" y="2430149"/>
        <a:ext cx="1442363" cy="1264316"/>
      </dsp:txXfrm>
    </dsp:sp>
    <dsp:sp modelId="{9229FDB3-02C9-0647-B0D7-7D535556EC59}">
      <dsp:nvSpPr>
        <dsp:cNvPr id="0" name=""/>
        <dsp:cNvSpPr/>
      </dsp:nvSpPr>
      <dsp:spPr>
        <a:xfrm>
          <a:off x="1332828" y="1835176"/>
          <a:ext cx="272144" cy="272144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B34DE9-4948-5A4F-977B-235BB91F4F13}">
      <dsp:nvSpPr>
        <dsp:cNvPr id="0" name=""/>
        <dsp:cNvSpPr/>
      </dsp:nvSpPr>
      <dsp:spPr>
        <a:xfrm rot="5400000">
          <a:off x="2088614" y="1515864"/>
          <a:ext cx="960136" cy="1597645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F30A3E-FB49-6840-A4A3-2731736814C4}">
      <dsp:nvSpPr>
        <dsp:cNvPr id="0" name=""/>
        <dsp:cNvSpPr/>
      </dsp:nvSpPr>
      <dsp:spPr>
        <a:xfrm>
          <a:off x="1928343" y="1993216"/>
          <a:ext cx="1442363" cy="1264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Evaluación social costo/beneficio</a:t>
          </a:r>
        </a:p>
      </dsp:txBody>
      <dsp:txXfrm>
        <a:off x="1928343" y="1993216"/>
        <a:ext cx="1442363" cy="1264316"/>
      </dsp:txXfrm>
    </dsp:sp>
    <dsp:sp modelId="{3A72B427-760B-9041-ABD5-A2ADD5AC9AB2}">
      <dsp:nvSpPr>
        <dsp:cNvPr id="0" name=""/>
        <dsp:cNvSpPr/>
      </dsp:nvSpPr>
      <dsp:spPr>
        <a:xfrm>
          <a:off x="3098563" y="1398243"/>
          <a:ext cx="272144" cy="272144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B5D73A-FA12-49D1-9CFF-C10EC60C3727}">
      <dsp:nvSpPr>
        <dsp:cNvPr id="0" name=""/>
        <dsp:cNvSpPr/>
      </dsp:nvSpPr>
      <dsp:spPr>
        <a:xfrm rot="5400000">
          <a:off x="3854349" y="1078931"/>
          <a:ext cx="960136" cy="1597645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4BE788-0873-41C3-BEBC-D7B691F84509}">
      <dsp:nvSpPr>
        <dsp:cNvPr id="0" name=""/>
        <dsp:cNvSpPr/>
      </dsp:nvSpPr>
      <dsp:spPr>
        <a:xfrm>
          <a:off x="3694078" y="1556283"/>
          <a:ext cx="1442363" cy="1264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Formulación de la política</a:t>
          </a:r>
        </a:p>
      </dsp:txBody>
      <dsp:txXfrm>
        <a:off x="3694078" y="1556283"/>
        <a:ext cx="1442363" cy="1264316"/>
      </dsp:txXfrm>
    </dsp:sp>
    <dsp:sp modelId="{CE9B434D-FE1B-4299-A45A-2B6D805221AE}">
      <dsp:nvSpPr>
        <dsp:cNvPr id="0" name=""/>
        <dsp:cNvSpPr/>
      </dsp:nvSpPr>
      <dsp:spPr>
        <a:xfrm>
          <a:off x="4864297" y="961311"/>
          <a:ext cx="272144" cy="272144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D35503-3101-A147-B929-AE41713CAF11}">
      <dsp:nvSpPr>
        <dsp:cNvPr id="0" name=""/>
        <dsp:cNvSpPr/>
      </dsp:nvSpPr>
      <dsp:spPr>
        <a:xfrm rot="5400000">
          <a:off x="5620083" y="641998"/>
          <a:ext cx="960136" cy="1597645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633B5C-0321-1B43-91EF-77251B1615E3}">
      <dsp:nvSpPr>
        <dsp:cNvPr id="0" name=""/>
        <dsp:cNvSpPr/>
      </dsp:nvSpPr>
      <dsp:spPr>
        <a:xfrm>
          <a:off x="5459813" y="1119350"/>
          <a:ext cx="1442363" cy="1264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Legitimación</a:t>
          </a:r>
        </a:p>
      </dsp:txBody>
      <dsp:txXfrm>
        <a:off x="5459813" y="1119350"/>
        <a:ext cx="1442363" cy="1264316"/>
      </dsp:txXfrm>
    </dsp:sp>
    <dsp:sp modelId="{C57E70BE-992F-F443-B7B0-A4088009B3E3}">
      <dsp:nvSpPr>
        <dsp:cNvPr id="0" name=""/>
        <dsp:cNvSpPr/>
      </dsp:nvSpPr>
      <dsp:spPr>
        <a:xfrm>
          <a:off x="6630032" y="524378"/>
          <a:ext cx="272144" cy="272144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81D56D-F16F-7643-8EB8-EFD1C6CD6540}">
      <dsp:nvSpPr>
        <dsp:cNvPr id="0" name=""/>
        <dsp:cNvSpPr/>
      </dsp:nvSpPr>
      <dsp:spPr>
        <a:xfrm rot="5400000">
          <a:off x="7385818" y="205066"/>
          <a:ext cx="960136" cy="1597645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C4CF7F-BBAD-C248-A35C-7D48F4D83FA4}">
      <dsp:nvSpPr>
        <dsp:cNvPr id="0" name=""/>
        <dsp:cNvSpPr/>
      </dsp:nvSpPr>
      <dsp:spPr>
        <a:xfrm>
          <a:off x="7225547" y="682417"/>
          <a:ext cx="1442363" cy="1264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Implementación</a:t>
          </a:r>
        </a:p>
      </dsp:txBody>
      <dsp:txXfrm>
        <a:off x="7225547" y="682417"/>
        <a:ext cx="1442363" cy="1264316"/>
      </dsp:txXfrm>
    </dsp:sp>
    <dsp:sp modelId="{14C85D4B-098E-B548-BAD7-76F9749FCE7F}">
      <dsp:nvSpPr>
        <dsp:cNvPr id="0" name=""/>
        <dsp:cNvSpPr/>
      </dsp:nvSpPr>
      <dsp:spPr>
        <a:xfrm>
          <a:off x="8395766" y="87445"/>
          <a:ext cx="272144" cy="272144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F96425-B10C-5F41-9C7E-EA6B48D32102}">
      <dsp:nvSpPr>
        <dsp:cNvPr id="0" name=""/>
        <dsp:cNvSpPr/>
      </dsp:nvSpPr>
      <dsp:spPr>
        <a:xfrm rot="5400000">
          <a:off x="9151552" y="-231866"/>
          <a:ext cx="960136" cy="1597645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5BBDEA-6211-8641-9B3D-E4E4F05CD754}">
      <dsp:nvSpPr>
        <dsp:cNvPr id="0" name=""/>
        <dsp:cNvSpPr/>
      </dsp:nvSpPr>
      <dsp:spPr>
        <a:xfrm>
          <a:off x="8991282" y="245485"/>
          <a:ext cx="1442363" cy="1264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Evaluación</a:t>
          </a:r>
        </a:p>
      </dsp:txBody>
      <dsp:txXfrm>
        <a:off x="8991282" y="245485"/>
        <a:ext cx="1442363" cy="12643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71718-874F-894F-88A7-D75209EE9B73}" type="datetimeFigureOut">
              <a:rPr lang="es-CL" smtClean="0"/>
              <a:t>10-09-25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7C949-9723-554F-A307-F762671040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03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6548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7329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59937" rtl="0" eaLnBrk="1" latinLnBrk="0" hangingPunct="1">
        <a:lnSpc>
          <a:spcPct val="90000"/>
        </a:lnSpc>
        <a:spcBef>
          <a:spcPct val="0"/>
        </a:spcBef>
        <a:buNone/>
        <a:defRPr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84" indent="-239984" algn="l" defTabSz="95993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95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199921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890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59859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39827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19796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599764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7973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69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37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06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74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43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11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780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48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ergiaabierta.cl/visualizaciones/balance-de-energia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rofile/Roxana-Shafiee-2/publication/384751976_Carbon_abatement_costs_of_green_hydrogen_across_end-use_sectors/links/6724d70cecbbde716b521b3a/Carbon-abatement-costs-of-green-hydrogen-across-end-use-sectors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4CA8199C-7473-8C67-CC74-17DEA549B10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"/>
            <a:ext cx="10799763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380605D-95BF-6B15-F2D7-CE2F5EE270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1377031" cy="1162756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B44E15C3-DADE-08AB-8795-D25F6EC8A514}"/>
              </a:ext>
            </a:extLst>
          </p:cNvPr>
          <p:cNvSpPr txBox="1"/>
          <p:nvPr/>
        </p:nvSpPr>
        <p:spPr>
          <a:xfrm>
            <a:off x="1864930" y="1937195"/>
            <a:ext cx="8238525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32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ESTABLECE INCENTIVOS TRIBUTARIOS A LA PRODUCCIÓN DE HIDRÓGENO VERDE Y SUS DERIVADOS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1DA4C6AB-E3F8-D8A4-4597-C1DB484EB137}"/>
              </a:ext>
            </a:extLst>
          </p:cNvPr>
          <p:cNvCxnSpPr>
            <a:cxnSpLocks/>
          </p:cNvCxnSpPr>
          <p:nvPr/>
        </p:nvCxnSpPr>
        <p:spPr>
          <a:xfrm>
            <a:off x="1864931" y="3631597"/>
            <a:ext cx="70698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B172A92-358D-7305-9C8C-9473170A3166}"/>
              </a:ext>
            </a:extLst>
          </p:cNvPr>
          <p:cNvSpPr txBox="1"/>
          <p:nvPr/>
        </p:nvSpPr>
        <p:spPr>
          <a:xfrm>
            <a:off x="1864931" y="3789225"/>
            <a:ext cx="6373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Boletín</a:t>
            </a:r>
            <a:r>
              <a:rPr lang="en-GB" sz="2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Nº17.777-05</a:t>
            </a:r>
          </a:p>
          <a:p>
            <a:pPr>
              <a:lnSpc>
                <a:spcPct val="90000"/>
              </a:lnSpc>
            </a:pPr>
            <a:r>
              <a:rPr lang="en-GB" sz="2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Juan Ignacio Gómez </a:t>
            </a: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Corvalán</a:t>
            </a:r>
            <a:endParaRPr lang="en-GB" sz="2000" dirty="0"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Coordinador</a:t>
            </a:r>
            <a:r>
              <a:rPr lang="en-GB" sz="2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para </a:t>
            </a: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el</a:t>
            </a:r>
            <a:r>
              <a:rPr lang="en-GB" sz="2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Congreso Nacional</a:t>
            </a:r>
          </a:p>
          <a:p>
            <a:pPr>
              <a:lnSpc>
                <a:spcPct val="90000"/>
              </a:lnSpc>
            </a:pP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Programa</a:t>
            </a:r>
            <a:r>
              <a:rPr lang="en-GB" sz="2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Legislativo</a:t>
            </a:r>
            <a:r>
              <a:rPr lang="en-GB" sz="2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LyD</a:t>
            </a:r>
            <a:endParaRPr lang="en-GB" sz="2000" dirty="0"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98C81FC-DE09-BBEF-4C7D-464FCDD3EBDF}"/>
              </a:ext>
            </a:extLst>
          </p:cNvPr>
          <p:cNvSpPr txBox="1"/>
          <p:nvPr/>
        </p:nvSpPr>
        <p:spPr>
          <a:xfrm>
            <a:off x="1864931" y="6095751"/>
            <a:ext cx="63735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15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10 de </a:t>
            </a:r>
            <a:r>
              <a:rPr lang="en-GB" sz="15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septiembre</a:t>
            </a:r>
            <a:r>
              <a:rPr lang="en-GB" sz="15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2025 – Comisión de Hacienda de la Cámara de </a:t>
            </a:r>
            <a:r>
              <a:rPr lang="en-GB" sz="15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Diputados</a:t>
            </a:r>
            <a:endParaRPr lang="en-GB" sz="1500" dirty="0"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19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0CE73-7E3E-43DB-DD65-E2424C6E3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CC15FA24-4E9F-CD20-B991-5F8C892835DB}"/>
              </a:ext>
            </a:extLst>
          </p:cNvPr>
          <p:cNvSpPr/>
          <p:nvPr/>
        </p:nvSpPr>
        <p:spPr>
          <a:xfrm>
            <a:off x="0" y="1"/>
            <a:ext cx="3657600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D5A0B02-15B3-25CE-9C5D-68764D0612AA}"/>
              </a:ext>
            </a:extLst>
          </p:cNvPr>
          <p:cNvSpPr txBox="1"/>
          <p:nvPr/>
        </p:nvSpPr>
        <p:spPr>
          <a:xfrm>
            <a:off x="360064" y="1390922"/>
            <a:ext cx="3234162" cy="3816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Propuesta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del Proyecto:</a:t>
            </a:r>
          </a:p>
          <a:p>
            <a:pPr>
              <a:lnSpc>
                <a:spcPts val="4200"/>
              </a:lnSpc>
            </a:pP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Necesidad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generar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condiciones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habilitantes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y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señales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claras</a:t>
            </a:r>
            <a:endParaRPr lang="en-GB" sz="2800" b="1" dirty="0"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ED0F7EB-0260-0CFB-2E15-7FDC01130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838F849-1DB9-0CEE-7F58-8EA941D3D91C}"/>
              </a:ext>
            </a:extLst>
          </p:cNvPr>
          <p:cNvSpPr txBox="1"/>
          <p:nvPr/>
        </p:nvSpPr>
        <p:spPr>
          <a:xfrm>
            <a:off x="4017664" y="798286"/>
            <a:ext cx="6422035" cy="5730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sz="2000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Si es lo que se busca, es fundamental establecer condiciones de certidumbre que respalden el </a:t>
            </a:r>
            <a:r>
              <a:rPr lang="es-CL" sz="2000" b="1" dirty="0">
                <a:solidFill>
                  <a:schemeClr val="accent2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desarrollo a largo plazo</a:t>
            </a:r>
            <a:r>
              <a:rPr lang="es-CL" sz="2000" b="1" dirty="0">
                <a:solidFill>
                  <a:schemeClr val="accent1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s-CL" sz="2000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de la industria.</a:t>
            </a:r>
            <a:endParaRPr lang="es-CL" sz="2000" dirty="0">
              <a:latin typeface="Montserrat" pitchFamily="2" charset="77"/>
              <a:ea typeface="Garamond" panose="02020404030301010803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15000"/>
              </a:lnSpc>
              <a:buNone/>
            </a:pPr>
            <a:endParaRPr lang="es-CL" sz="2000" dirty="0">
              <a:solidFill>
                <a:srgbClr val="000000"/>
              </a:solidFill>
              <a:effectLst/>
              <a:latin typeface="Montserrat" pitchFamily="2" charset="77"/>
              <a:ea typeface="Garamond" panose="02020404030301010803" pitchFamily="18" charset="0"/>
              <a:cs typeface="Courier New" panose="02070309020205020404" pitchFamily="49" charset="0"/>
            </a:endParaRP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sz="2000" b="1" dirty="0">
                <a:solidFill>
                  <a:schemeClr val="accent2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Se deben entregar señales de política pública que fomenten la competencia en el mercado del hidrógeno verde y sus derivados</a:t>
            </a:r>
            <a:r>
              <a:rPr lang="es-CL" sz="2000" dirty="0"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.</a:t>
            </a:r>
            <a:r>
              <a:rPr lang="es-CL" sz="2000" dirty="0">
                <a:solidFill>
                  <a:srgbClr val="C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s-CL" sz="2000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Estas señales deben contribuir a acortar la brecha de precios entre el hidrógeno verde y las alternativas convencionales.</a:t>
            </a:r>
            <a:endParaRPr lang="es-CL" sz="2000" dirty="0">
              <a:latin typeface="Montserrat" pitchFamily="2" charset="77"/>
              <a:ea typeface="Garamond" panose="02020404030301010803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15000"/>
              </a:lnSpc>
              <a:buNone/>
            </a:pPr>
            <a:endParaRPr lang="es-CL" sz="2000" dirty="0">
              <a:solidFill>
                <a:srgbClr val="000000"/>
              </a:solidFill>
              <a:effectLst/>
              <a:latin typeface="Montserrat" pitchFamily="2" charset="77"/>
              <a:ea typeface="Garamond" panose="02020404030301010803" pitchFamily="18" charset="0"/>
              <a:cs typeface="Courier New" panose="02070309020205020404" pitchFamily="49" charset="0"/>
            </a:endParaRP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sz="2000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Además, deben ayudar a reducir los riesgos percibidos por los inversionistas, fortaleciendo así la confianza en la industria.</a:t>
            </a:r>
            <a:endParaRPr lang="es-CL" sz="2000" dirty="0">
              <a:effectLst/>
              <a:latin typeface="Montserrat" pitchFamily="2" charset="77"/>
              <a:ea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42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C097C-86A3-968C-C65F-667C460C9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00A4689-DA0F-B86E-B056-2F5FE1F62D9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-1"/>
            <a:ext cx="10799763" cy="7199313"/>
          </a:xfrm>
          <a:prstGeom prst="rect">
            <a:avLst/>
          </a:prstGeom>
          <a:solidFill>
            <a:srgbClr val="7691A4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998" tIns="40499" rIns="80998" bIns="404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L" sz="1594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1D1CAA6-F29F-BA95-0F42-0FD97CB0238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993BE3B-E8FE-33DF-2321-2E41A6853923}"/>
              </a:ext>
            </a:extLst>
          </p:cNvPr>
          <p:cNvSpPr txBox="1"/>
          <p:nvPr/>
        </p:nvSpPr>
        <p:spPr>
          <a:xfrm>
            <a:off x="1864931" y="2825197"/>
            <a:ext cx="6373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¿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Incrementa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el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bienestar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social?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38B7324-D082-F211-949A-71EB5D525ED7}"/>
              </a:ext>
            </a:extLst>
          </p:cNvPr>
          <p:cNvCxnSpPr>
            <a:cxnSpLocks/>
          </p:cNvCxnSpPr>
          <p:nvPr/>
        </p:nvCxnSpPr>
        <p:spPr>
          <a:xfrm>
            <a:off x="1864931" y="4302526"/>
            <a:ext cx="70698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166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A1A74-EACD-A676-1028-DE62DF103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0F653E4-CBFF-D665-F0BE-0C22CC321349}"/>
              </a:ext>
            </a:extLst>
          </p:cNvPr>
          <p:cNvSpPr txBox="1"/>
          <p:nvPr/>
        </p:nvSpPr>
        <p:spPr>
          <a:xfrm>
            <a:off x="765463" y="399143"/>
            <a:ext cx="96682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Hay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importantes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oportunidades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reducción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emisiones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CO</a:t>
            </a:r>
            <a:r>
              <a:rPr lang="en-GB" sz="3500" b="1" baseline="-2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GB" sz="3500" b="1" baseline="-25000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D213AB5-E48E-3803-81B8-D6E76C63965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C500DD1-A730-62D9-A783-92321A62DFC9}"/>
              </a:ext>
            </a:extLst>
          </p:cNvPr>
          <p:cNvSpPr txBox="1"/>
          <p:nvPr/>
        </p:nvSpPr>
        <p:spPr>
          <a:xfrm>
            <a:off x="487900" y="6696121"/>
            <a:ext cx="100855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100" dirty="0">
                <a:latin typeface="Montserrat" pitchFamily="2" charset="77"/>
              </a:rPr>
              <a:t>Fuente: Balance Nacional de Energía 2023, Ministerio de Energía. Disponible en: </a:t>
            </a:r>
            <a:r>
              <a:rPr lang="es-CL" sz="1100" dirty="0">
                <a:latin typeface="Montserrat" pitchFamily="2" charset="77"/>
                <a:hlinkClick r:id="rId3"/>
              </a:rPr>
              <a:t>http://energiaabierta.cl/visualizaciones/balance-de-energia/</a:t>
            </a:r>
            <a:r>
              <a:rPr lang="es-CL" sz="1100" dirty="0">
                <a:latin typeface="Montserrat" pitchFamily="2" charset="77"/>
              </a:rPr>
              <a:t>.</a:t>
            </a:r>
          </a:p>
          <a:p>
            <a:r>
              <a:rPr lang="es-CL" sz="1100" dirty="0">
                <a:latin typeface="Montserrat" pitchFamily="2" charset="77"/>
              </a:rPr>
              <a:t>Nota: Todas las unidades están en </a:t>
            </a:r>
            <a:r>
              <a:rPr lang="es-CL" sz="1100" dirty="0" err="1">
                <a:latin typeface="Montserrat" pitchFamily="2" charset="77"/>
              </a:rPr>
              <a:t>TCal</a:t>
            </a:r>
            <a:r>
              <a:rPr lang="es-CL" sz="1100" dirty="0">
                <a:latin typeface="Montserrat" pitchFamily="2" charset="77"/>
              </a:rPr>
              <a:t>.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C8704638-5DD8-C5B8-7266-35521EED8A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900" y="1647366"/>
            <a:ext cx="9668207" cy="4970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61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652F8-D915-39B5-5B06-AD4DFFA7F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46E642F-ECFF-EE97-DB56-477371FEA83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-1"/>
            <a:ext cx="10799763" cy="7199313"/>
          </a:xfrm>
          <a:prstGeom prst="rect">
            <a:avLst/>
          </a:prstGeom>
          <a:solidFill>
            <a:srgbClr val="7691A4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998" tIns="40499" rIns="80998" bIns="404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L" sz="1594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BAB5EEA-9B9B-C622-D843-C6E13AFD61B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44668FC-0842-D04D-6452-0663D173E1C9}"/>
              </a:ext>
            </a:extLst>
          </p:cNvPr>
          <p:cNvSpPr txBox="1"/>
          <p:nvPr/>
        </p:nvSpPr>
        <p:spPr>
          <a:xfrm>
            <a:off x="1864931" y="2132701"/>
            <a:ext cx="807577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¿Es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el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medio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correcto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para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el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objetivo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buscado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52B5865B-F28A-8FA8-144D-14456EF33D64}"/>
              </a:ext>
            </a:extLst>
          </p:cNvPr>
          <p:cNvCxnSpPr>
            <a:cxnSpLocks/>
          </p:cNvCxnSpPr>
          <p:nvPr/>
        </p:nvCxnSpPr>
        <p:spPr>
          <a:xfrm>
            <a:off x="1864931" y="4302526"/>
            <a:ext cx="70698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648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944AE0-FE7B-0058-013F-A83EB45E9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CE5F90C7-8BF5-D2E8-9E6E-050F97F168E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"/>
            <a:ext cx="3657600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0D8D6BE-05F3-ADA6-9EE4-D1087D3FC981}"/>
              </a:ext>
            </a:extLst>
          </p:cNvPr>
          <p:cNvSpPr txBox="1"/>
          <p:nvPr/>
        </p:nvSpPr>
        <p:spPr>
          <a:xfrm>
            <a:off x="117695" y="1390922"/>
            <a:ext cx="3431263" cy="274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Es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importante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analizar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el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costo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oportunidad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una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política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pública</a:t>
            </a:r>
            <a:endParaRPr lang="en-GB" sz="30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FA9B43F-8D85-893A-749A-56C55F7564B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F88D965-50E0-5320-0A16-0527291B9CB5}"/>
              </a:ext>
            </a:extLst>
          </p:cNvPr>
          <p:cNvSpPr txBox="1"/>
          <p:nvPr/>
        </p:nvSpPr>
        <p:spPr>
          <a:xfrm>
            <a:off x="3666653" y="330723"/>
            <a:ext cx="679217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En el análisis de política pública es fundamental considerar opciones alternativas frente a una posición determinada, evaluando sus implicancias y costos.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CL" sz="2000" dirty="0">
              <a:latin typeface="Montserrat" pitchFamily="2" charset="77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En un contexto de estrechez fiscal, el otorgamiento de beneficios indirectos (como la exención del impuesto de primera categoría) podría alcanzar USD 2.800 millones hasta 2040.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CL" sz="2000" dirty="0">
              <a:latin typeface="Montserrat" pitchFamily="2" charset="77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Una investigación reciente de la Universidad de Harvard (octubre de 2024) analizó los costos de producción, almacenamiento y distribución del hidrógeno verde en distintos sectores de Estados Unidos</a:t>
            </a:r>
            <a:r>
              <a:rPr lang="es-CL" sz="2000" baseline="30000" dirty="0">
                <a:latin typeface="Montserrat" pitchFamily="2" charset="77"/>
              </a:rPr>
              <a:t>1 </a:t>
            </a:r>
            <a:r>
              <a:rPr lang="es-CL" sz="2000" b="1" dirty="0">
                <a:solidFill>
                  <a:schemeClr val="accent2"/>
                </a:solidFill>
                <a:latin typeface="Montserrat" pitchFamily="2" charset="77"/>
              </a:rPr>
              <a:t>y advierte una sobrestimación del potencial del H2V</a:t>
            </a:r>
            <a:r>
              <a:rPr lang="es-CL" sz="2000" dirty="0">
                <a:latin typeface="Montserrat" pitchFamily="2" charset="77"/>
              </a:rPr>
              <a:t>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FDB680C-3F57-A60F-1107-2B6E34DE8FBA}"/>
              </a:ext>
            </a:extLst>
          </p:cNvPr>
          <p:cNvSpPr txBox="1"/>
          <p:nvPr/>
        </p:nvSpPr>
        <p:spPr>
          <a:xfrm>
            <a:off x="4345663" y="6129196"/>
            <a:ext cx="62378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aseline="30000" dirty="0"/>
              <a:t>1 </a:t>
            </a:r>
            <a:r>
              <a:rPr lang="es-CL" sz="1400" dirty="0"/>
              <a:t>Disponible en </a:t>
            </a:r>
            <a:r>
              <a:rPr lang="es-CL" sz="1400" dirty="0">
                <a:hlinkClick r:id="rId3"/>
              </a:rPr>
              <a:t>https://www.researchgate.net/profile/Roxana-Shafiee-2/publication/384751976_Carbon_abatement_costs_of_green_hydrogen_across_end-use_sectors/links/6724d70cecbbde716b521b3a/Carbon-abatement-costs-of-green-hydrogen-across-end-use-sectors.pdf</a:t>
            </a:r>
            <a:r>
              <a:rPr lang="es-CL" sz="1400" dirty="0"/>
              <a:t>.</a:t>
            </a:r>
            <a:endParaRPr lang="es-CL" sz="1600" dirty="0"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8133239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8E0D3-9395-6587-2A95-5BAE9BAD0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6C7C202C-A172-71F9-F4F6-34556CEE779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"/>
            <a:ext cx="3657600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CDC0BF1-4A63-2FB4-AB0F-C3667392305E}"/>
              </a:ext>
            </a:extLst>
          </p:cNvPr>
          <p:cNvSpPr txBox="1"/>
          <p:nvPr/>
        </p:nvSpPr>
        <p:spPr>
          <a:xfrm>
            <a:off x="117695" y="1390922"/>
            <a:ext cx="3431263" cy="274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Es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importante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analizar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el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costo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oportunidad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una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política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pública</a:t>
            </a:r>
            <a:endParaRPr lang="en-GB" sz="30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1B04C5D-991E-6B16-A5AF-9D94641FD4B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A73E81B-788F-7B5D-931F-2D4EF4CA174A}"/>
              </a:ext>
            </a:extLst>
          </p:cNvPr>
          <p:cNvSpPr txBox="1"/>
          <p:nvPr/>
        </p:nvSpPr>
        <p:spPr>
          <a:xfrm>
            <a:off x="3666653" y="156698"/>
            <a:ext cx="6792174" cy="694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s-CL" sz="2000" dirty="0">
              <a:latin typeface="Montserrat" pitchFamily="2" charset="77"/>
            </a:endParaRPr>
          </a:p>
          <a:p>
            <a:pPr lvl="1"/>
            <a:r>
              <a:rPr lang="es-CL" sz="2000" b="1" dirty="0">
                <a:latin typeface="Montserrat" pitchFamily="2" charset="77"/>
              </a:rPr>
              <a:t>Hallazgos principales</a:t>
            </a:r>
            <a:r>
              <a:rPr lang="es-CL" sz="2000" dirty="0">
                <a:latin typeface="Montserrat" pitchFamily="2" charset="77"/>
              </a:rPr>
              <a:t>: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A precios de entrega actuales, el hidrógeno verde es una estrategia costosa de reducción de carbono (USD 500–1.250/</a:t>
            </a:r>
            <a:r>
              <a:rPr lang="es-CL" sz="2000" dirty="0" err="1">
                <a:latin typeface="Montserrat" pitchFamily="2" charset="77"/>
              </a:rPr>
              <a:t>tCO</a:t>
            </a:r>
            <a:r>
              <a:rPr lang="es-CL" sz="2000" dirty="0">
                <a:latin typeface="Montserrat" pitchFamily="2" charset="77"/>
              </a:rPr>
              <a:t>₂).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Aun si los costos de producción bajan a USD 2/</a:t>
            </a:r>
            <a:r>
              <a:rPr lang="es-CL" sz="2000" dirty="0" err="1">
                <a:latin typeface="Montserrat" pitchFamily="2" charset="77"/>
              </a:rPr>
              <a:t>kgH</a:t>
            </a:r>
            <a:r>
              <a:rPr lang="es-CL" sz="2000" dirty="0">
                <a:latin typeface="Montserrat" pitchFamily="2" charset="77"/>
              </a:rPr>
              <a:t>₂, las reducciones de bajo costo se limitarán a sectores que ya usan hidrógeno o sus derivados (ej. amoníaco), salvo que también bajen drásticamente los costos de almacenamiento y distribución.</a:t>
            </a:r>
          </a:p>
          <a:p>
            <a:pPr lvl="1"/>
            <a:endParaRPr lang="es-CL" sz="2000" dirty="0">
              <a:latin typeface="Montserrat" pitchFamily="2" charset="77"/>
            </a:endParaRPr>
          </a:p>
          <a:p>
            <a:pPr lvl="1"/>
            <a:r>
              <a:rPr lang="es-CL" sz="2000" b="1" dirty="0">
                <a:latin typeface="Montserrat" pitchFamily="2" charset="77"/>
              </a:rPr>
              <a:t>Conclusión del estudio</a:t>
            </a:r>
            <a:r>
              <a:rPr lang="es-CL" sz="2000" dirty="0">
                <a:latin typeface="Montserrat" pitchFamily="2" charset="77"/>
              </a:rPr>
              <a:t>: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El potencial del hidrógeno verde es más restringido de lo que se supone.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2000" b="1" dirty="0">
                <a:solidFill>
                  <a:schemeClr val="accent2"/>
                </a:solidFill>
                <a:latin typeface="Montserrat" pitchFamily="2" charset="77"/>
              </a:rPr>
              <a:t>Es clave impulsar la diversificación de opciones tecnológicas para la descarbonización</a:t>
            </a:r>
            <a:r>
              <a:rPr lang="es-CL" sz="2000" dirty="0">
                <a:latin typeface="Montserrat" pitchFamily="2" charset="77"/>
              </a:rPr>
              <a:t>.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Se requiere mayor I+D en almacenamiento y distribución para abordar sectores de emisiones difíciles de abatir.</a:t>
            </a:r>
          </a:p>
        </p:txBody>
      </p:sp>
    </p:spTree>
    <p:extLst>
      <p:ext uri="{BB962C8B-B14F-4D97-AF65-F5344CB8AC3E}">
        <p14:creationId xmlns:p14="http://schemas.microsoft.com/office/powerpoint/2010/main" val="46184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BC392-6D4D-08D9-111E-A30AA886E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B4CC19D7-4A9D-AC29-EBF0-961BCE1291D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"/>
            <a:ext cx="3657600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095C10D-DF3F-6072-6769-B59EE17D11A0}"/>
              </a:ext>
            </a:extLst>
          </p:cNvPr>
          <p:cNvSpPr txBox="1"/>
          <p:nvPr/>
        </p:nvSpPr>
        <p:spPr>
          <a:xfrm>
            <a:off x="117695" y="1390922"/>
            <a:ext cx="3431263" cy="274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Entonces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>
              <a:lnSpc>
                <a:spcPts val="4200"/>
              </a:lnSpc>
            </a:pP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¿es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el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medio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correcto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para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el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objetivo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buscado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858407F-1493-B4E7-B088-F237279BC0D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E7CB383-D9E4-DFAF-37A6-2CA6D1E1F59A}"/>
              </a:ext>
            </a:extLst>
          </p:cNvPr>
          <p:cNvSpPr txBox="1"/>
          <p:nvPr/>
        </p:nvSpPr>
        <p:spPr>
          <a:xfrm>
            <a:off x="3775295" y="1272284"/>
            <a:ext cx="679217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sz="2000" b="1" dirty="0">
                <a:solidFill>
                  <a:schemeClr val="accent2"/>
                </a:solidFill>
                <a:latin typeface="Montserrat" pitchFamily="2" charset="77"/>
              </a:rPr>
              <a:t>Es parcialmente correcto</a:t>
            </a:r>
            <a:r>
              <a:rPr lang="es-CL" sz="2000" dirty="0">
                <a:latin typeface="Montserrat" pitchFamily="2" charset="77"/>
              </a:rPr>
              <a:t>, pues habida cuenta del diagnóstico del Gobierno (bajo desarrollo del mercado), de estudios recientes, debería optarse por un conjunto diversificado de opciones.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CL" sz="2000" dirty="0">
              <a:latin typeface="Montserrat" pitchFamily="2" charset="77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Lo anterior denota un primer problema: </a:t>
            </a:r>
            <a:r>
              <a:rPr lang="es-CL" sz="2000" b="1" dirty="0">
                <a:solidFill>
                  <a:schemeClr val="accent2"/>
                </a:solidFill>
                <a:latin typeface="Montserrat" pitchFamily="2" charset="77"/>
              </a:rPr>
              <a:t>el proyecto no tiene un enfoque pragmático y de eficiencia</a:t>
            </a:r>
            <a:r>
              <a:rPr lang="es-CL" sz="2000" dirty="0">
                <a:latin typeface="Montserrat" pitchFamily="2" charset="77"/>
              </a:rPr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CL" sz="2000" dirty="0">
              <a:latin typeface="Montserrat" pitchFamily="2" charset="77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Hay un problema adicional: un incentivo a inversiones con altos costos de capital (que son barreras de entrada) y mercados pequeños pueden tender a generar oligopolios y no desarrollar mercados competitivos. </a:t>
            </a:r>
            <a:r>
              <a:rPr lang="es-CL" sz="2000" b="1" dirty="0">
                <a:solidFill>
                  <a:schemeClr val="accent2"/>
                </a:solidFill>
                <a:latin typeface="Montserrat" pitchFamily="2" charset="77"/>
              </a:rPr>
              <a:t>El proyecto no tiene un enfoque de libre competencia</a:t>
            </a:r>
            <a:r>
              <a:rPr lang="es-CL" sz="2000" dirty="0">
                <a:latin typeface="Montserrat" pitchFamily="2" charset="7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1561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79352-DD34-4E9F-63AF-444DE1E63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E0321FF-4170-5B34-C911-4B3D95468C3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-1"/>
            <a:ext cx="10799763" cy="7199313"/>
          </a:xfrm>
          <a:prstGeom prst="rect">
            <a:avLst/>
          </a:prstGeom>
          <a:solidFill>
            <a:srgbClr val="7691A4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998" tIns="40499" rIns="80998" bIns="404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L" sz="1594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313D8CB-3C22-F8C9-AB16-4CFFB2A642F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AA0E995-C9D7-A307-9828-1B0723E98D9E}"/>
              </a:ext>
            </a:extLst>
          </p:cNvPr>
          <p:cNvSpPr txBox="1"/>
          <p:nvPr/>
        </p:nvSpPr>
        <p:spPr>
          <a:xfrm>
            <a:off x="1864931" y="2825197"/>
            <a:ext cx="6373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¿Lo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permite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la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constitución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1B1F0C54-2F35-5E25-1257-73D3E295D03F}"/>
              </a:ext>
            </a:extLst>
          </p:cNvPr>
          <p:cNvCxnSpPr>
            <a:cxnSpLocks/>
          </p:cNvCxnSpPr>
          <p:nvPr/>
        </p:nvCxnSpPr>
        <p:spPr>
          <a:xfrm>
            <a:off x="1864931" y="4302526"/>
            <a:ext cx="70698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7809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D4767-913E-D97D-A843-778D7DC7E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EB89DA58-CF7A-C2BB-AE6C-9FCE250D02C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"/>
            <a:ext cx="10799763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23F1FDD-8BA6-552F-BB67-85AAC6F5324F}"/>
              </a:ext>
            </a:extLst>
          </p:cNvPr>
          <p:cNvSpPr txBox="1"/>
          <p:nvPr/>
        </p:nvSpPr>
        <p:spPr>
          <a:xfrm>
            <a:off x="453566" y="1356034"/>
            <a:ext cx="96682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¿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Cuál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es la norma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constitucional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debemos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revisar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GB" sz="35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275BA08-8015-5A09-C9D4-E346899AF0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6CF04CBF-AB2F-F96E-E88C-1C4752FC7DD9}"/>
              </a:ext>
            </a:extLst>
          </p:cNvPr>
          <p:cNvSpPr txBox="1"/>
          <p:nvPr/>
        </p:nvSpPr>
        <p:spPr>
          <a:xfrm>
            <a:off x="487900" y="2980957"/>
            <a:ext cx="982396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>
                <a:latin typeface="Montserrat" pitchFamily="2" charset="77"/>
              </a:rPr>
              <a:t>La Constitución asegura a todas las personas:</a:t>
            </a:r>
          </a:p>
          <a:p>
            <a:r>
              <a:rPr lang="es-CL" sz="2000" dirty="0">
                <a:latin typeface="Montserrat" pitchFamily="2" charset="77"/>
              </a:rPr>
              <a:t> </a:t>
            </a:r>
          </a:p>
          <a:p>
            <a:r>
              <a:rPr lang="es-CL" sz="2000" dirty="0">
                <a:latin typeface="Montserrat" pitchFamily="2" charset="77"/>
              </a:rPr>
              <a:t>“</a:t>
            </a:r>
            <a:r>
              <a:rPr lang="es-CL" sz="2000" i="1" dirty="0">
                <a:latin typeface="Montserrat" pitchFamily="2" charset="77"/>
              </a:rPr>
              <a:t>22º.- </a:t>
            </a:r>
            <a:r>
              <a:rPr lang="es-CL" sz="2000" b="1" i="1" dirty="0">
                <a:solidFill>
                  <a:schemeClr val="accent2"/>
                </a:solidFill>
                <a:latin typeface="Montserrat" pitchFamily="2" charset="77"/>
              </a:rPr>
              <a:t>La no discriminación arbitraria en el trato que deben dar el Estado y sus organismos en materia económica</a:t>
            </a:r>
            <a:r>
              <a:rPr lang="es-CL" sz="2000" i="1" dirty="0">
                <a:latin typeface="Montserrat" pitchFamily="2" charset="77"/>
              </a:rPr>
              <a:t>.</a:t>
            </a:r>
          </a:p>
          <a:p>
            <a:endParaRPr lang="es-CL" sz="2000" dirty="0">
              <a:latin typeface="Montserrat" pitchFamily="2" charset="77"/>
            </a:endParaRPr>
          </a:p>
          <a:p>
            <a:r>
              <a:rPr lang="es-CL" sz="2000" i="1" dirty="0">
                <a:latin typeface="Montserrat" pitchFamily="2" charset="77"/>
              </a:rPr>
              <a:t>Sólo en virtud de una ley, y siempre que no signifique tal discriminación, se podrán autorizar determinados beneficios directos o indirectos en favor de algún sector, actividad o zona geográfica, o establecer gravámenes especiales que afecten a uno u otras. En el caso de las franquicias o beneficios indirectos, la estimación del costo de éstos deberá incluirse anualmente en la Ley de Presupuestos</a:t>
            </a:r>
            <a:r>
              <a:rPr lang="es-CL" sz="2000" dirty="0">
                <a:latin typeface="Montserrat" pitchFamily="2" charset="77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441207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6CB66-FD68-9D69-E647-A48E7CED5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351319E2-ED09-863E-F05D-C9A191C3EC5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"/>
            <a:ext cx="3657600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DC50548-2B88-5E84-BA0B-0C9C7F72A971}"/>
              </a:ext>
            </a:extLst>
          </p:cNvPr>
          <p:cNvSpPr txBox="1"/>
          <p:nvPr/>
        </p:nvSpPr>
        <p:spPr>
          <a:xfrm>
            <a:off x="113168" y="2330201"/>
            <a:ext cx="3431263" cy="274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¿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Cuándo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hay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discriminación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arbitraria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materia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económica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GB" sz="30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C0EA966-2FB1-0A7C-E835-6822681796D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F1480E26-F79A-AA39-E314-3264BB69891E}"/>
              </a:ext>
            </a:extLst>
          </p:cNvPr>
          <p:cNvSpPr txBox="1"/>
          <p:nvPr/>
        </p:nvSpPr>
        <p:spPr>
          <a:xfrm>
            <a:off x="3770768" y="733065"/>
            <a:ext cx="679217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000" b="1" dirty="0">
                <a:solidFill>
                  <a:schemeClr val="accent2"/>
                </a:solidFill>
                <a:latin typeface="Montserrat" pitchFamily="2" charset="77"/>
              </a:rPr>
              <a:t>Este derecho proscribe </a:t>
            </a:r>
            <a:r>
              <a:rPr lang="es-CL" sz="2000" b="1" u="sng" dirty="0">
                <a:solidFill>
                  <a:schemeClr val="accent2"/>
                </a:solidFill>
                <a:latin typeface="Montserrat" pitchFamily="2" charset="77"/>
              </a:rPr>
              <a:t>toda distinción carente de justificación racional o razonable</a:t>
            </a:r>
            <a:r>
              <a:rPr lang="es-CL" sz="2000" b="1" dirty="0">
                <a:solidFill>
                  <a:schemeClr val="accent2"/>
                </a:solidFill>
                <a:latin typeface="Montserrat" pitchFamily="2" charset="77"/>
              </a:rPr>
              <a:t>, </a:t>
            </a:r>
            <a:r>
              <a:rPr lang="es-CL" sz="2000" b="1" u="sng" dirty="0">
                <a:solidFill>
                  <a:schemeClr val="accent2"/>
                </a:solidFill>
                <a:latin typeface="Montserrat" pitchFamily="2" charset="77"/>
              </a:rPr>
              <a:t>ya provenga del legislador</a:t>
            </a:r>
            <a:r>
              <a:rPr lang="es-CL" sz="2000" dirty="0">
                <a:latin typeface="Montserrat" pitchFamily="2" charset="77"/>
              </a:rPr>
              <a:t>, de una autoridad administrativa o de cualquier órgano o agente estatal.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sz="2000" dirty="0">
              <a:latin typeface="Montserrat" pitchFamily="2" charset="7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En términos del Tribunal Constitucional (TC), es arbitraria la diferenciación que contraría “</a:t>
            </a:r>
            <a:r>
              <a:rPr lang="es-CL" sz="2000" i="1" dirty="0">
                <a:latin typeface="Montserrat" pitchFamily="2" charset="77"/>
              </a:rPr>
              <a:t>una concepción elemental de lo que es ético</a:t>
            </a:r>
            <a:r>
              <a:rPr lang="es-CL" sz="2000" dirty="0">
                <a:latin typeface="Montserrat" pitchFamily="2" charset="77"/>
              </a:rPr>
              <a:t>” o un “</a:t>
            </a:r>
            <a:r>
              <a:rPr lang="es-CL" sz="2000" i="1" dirty="0">
                <a:latin typeface="Montserrat" pitchFamily="2" charset="77"/>
              </a:rPr>
              <a:t>proceso normal de análisis intelectual</a:t>
            </a:r>
            <a:r>
              <a:rPr lang="es-CL" sz="2000" dirty="0">
                <a:latin typeface="Montserrat" pitchFamily="2" charset="77"/>
              </a:rPr>
              <a:t>”, </a:t>
            </a:r>
            <a:r>
              <a:rPr lang="es-CL" sz="2000" b="1" u="sng" dirty="0">
                <a:solidFill>
                  <a:schemeClr val="accent2"/>
                </a:solidFill>
                <a:latin typeface="Montserrat" pitchFamily="2" charset="77"/>
              </a:rPr>
              <a:t>esto es, aquella injusta, irracional o caprichosa</a:t>
            </a:r>
            <a:r>
              <a:rPr lang="es-CL" sz="2000" dirty="0">
                <a:latin typeface="Montserrat" pitchFamily="2" charset="77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sz="2000" dirty="0">
              <a:latin typeface="Montserrat" pitchFamily="2" charset="7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La garantía limita la intervención del Estado en la vida económica, pues le impide otorgar privilegios o imponer cargas entre actividades económicas sin un fundamento intelectualmente atendible (STC 312, c. 36; en el mismo sentido, STC 467, c. 55; STC 1153, </a:t>
            </a:r>
            <a:r>
              <a:rPr lang="es-CL" sz="2000" dirty="0" err="1">
                <a:latin typeface="Montserrat" pitchFamily="2" charset="77"/>
              </a:rPr>
              <a:t>cc.</a:t>
            </a:r>
            <a:r>
              <a:rPr lang="es-CL" sz="2000" dirty="0">
                <a:latin typeface="Montserrat" pitchFamily="2" charset="77"/>
              </a:rPr>
              <a:t> 62 y 63).</a:t>
            </a:r>
          </a:p>
        </p:txBody>
      </p:sp>
    </p:spTree>
    <p:extLst>
      <p:ext uri="{BB962C8B-B14F-4D97-AF65-F5344CB8AC3E}">
        <p14:creationId xmlns:p14="http://schemas.microsoft.com/office/powerpoint/2010/main" val="3729118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14276B55-97B9-EC4B-AA7B-9D15C4719C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"/>
            <a:ext cx="3657600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EC256DD-C6CF-76A4-8161-9110F7D95A32}"/>
              </a:ext>
            </a:extLst>
          </p:cNvPr>
          <p:cNvSpPr txBox="1"/>
          <p:nvPr/>
        </p:nvSpPr>
        <p:spPr>
          <a:xfrm>
            <a:off x="360064" y="1390922"/>
            <a:ext cx="2937471" cy="597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Agenda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F36F3B0-A59A-7E95-2C54-75593FBF043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80C4293-C9C9-C941-9184-FABE6FEB2237}"/>
              </a:ext>
            </a:extLst>
          </p:cNvPr>
          <p:cNvSpPr txBox="1"/>
          <p:nvPr/>
        </p:nvSpPr>
        <p:spPr>
          <a:xfrm>
            <a:off x="4299851" y="1390922"/>
            <a:ext cx="601204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>
                <a:latin typeface="Montserrat" pitchFamily="2" charset="77"/>
                <a:ea typeface="Futura Light" charset="0"/>
                <a:cs typeface="Futura Light" charset="0"/>
              </a:rPr>
              <a:t>1. ¿Cómo evaluar una política pública?</a:t>
            </a:r>
          </a:p>
          <a:p>
            <a:endParaRPr lang="es-CL" sz="2000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r>
              <a:rPr lang="es-CL" sz="2000" dirty="0">
                <a:latin typeface="Montserrat" pitchFamily="2" charset="77"/>
                <a:ea typeface="Futura Light" charset="0"/>
                <a:cs typeface="Futura Light" charset="0"/>
              </a:rPr>
              <a:t>2. ¿El proyecto incrementa el bienestar social?</a:t>
            </a:r>
          </a:p>
          <a:p>
            <a:endParaRPr lang="es-CL" sz="2000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r>
              <a:rPr lang="es-CL" sz="2000" dirty="0">
                <a:latin typeface="Montserrat" pitchFamily="2" charset="77"/>
                <a:ea typeface="Futura Light" charset="0"/>
                <a:cs typeface="Futura Light" charset="0"/>
              </a:rPr>
              <a:t>3. El proyecto, ¿es el medio idóneo para el objetivo buscado?</a:t>
            </a:r>
          </a:p>
          <a:p>
            <a:endParaRPr lang="es-CL" sz="2000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r>
              <a:rPr lang="es-CL" sz="2000" dirty="0">
                <a:latin typeface="Montserrat" pitchFamily="2" charset="77"/>
                <a:ea typeface="Futura Light" charset="0"/>
                <a:cs typeface="Futura Light" charset="0"/>
              </a:rPr>
              <a:t>4. ¿Las reglas constitucionales lo permiten?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CL" sz="2000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pPr marL="7938" lvl="1"/>
            <a:r>
              <a:rPr lang="es-CL" sz="2000" dirty="0">
                <a:latin typeface="Montserrat" pitchFamily="2" charset="77"/>
                <a:ea typeface="Futura Light" charset="0"/>
                <a:cs typeface="Futura Light" charset="0"/>
              </a:rPr>
              <a:t>5. Conclusiones</a:t>
            </a:r>
          </a:p>
        </p:txBody>
      </p:sp>
    </p:spTree>
    <p:extLst>
      <p:ext uri="{BB962C8B-B14F-4D97-AF65-F5344CB8AC3E}">
        <p14:creationId xmlns:p14="http://schemas.microsoft.com/office/powerpoint/2010/main" val="4967991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E7A47-6AE5-B5C9-E9EE-826E6F606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6224769A-48EA-A1E9-EFEE-5719546BC1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"/>
            <a:ext cx="10799763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A8A53D1-F5EB-79AC-FEBD-91C2413D3842}"/>
              </a:ext>
            </a:extLst>
          </p:cNvPr>
          <p:cNvSpPr txBox="1"/>
          <p:nvPr/>
        </p:nvSpPr>
        <p:spPr>
          <a:xfrm>
            <a:off x="453566" y="1356034"/>
            <a:ext cx="96682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¿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Cuál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es la norma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constitucional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debemos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revisar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GB" sz="35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DEB244A-7FEC-5FF4-AF49-252C2F5D76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0965D4A-02FD-5AA0-8D69-EDF9DEEEC8C6}"/>
              </a:ext>
            </a:extLst>
          </p:cNvPr>
          <p:cNvSpPr txBox="1"/>
          <p:nvPr/>
        </p:nvSpPr>
        <p:spPr>
          <a:xfrm>
            <a:off x="487900" y="2980957"/>
            <a:ext cx="982396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>
                <a:latin typeface="Montserrat" pitchFamily="2" charset="77"/>
              </a:rPr>
              <a:t>La Constitución asegura a todas las personas:</a:t>
            </a:r>
          </a:p>
          <a:p>
            <a:r>
              <a:rPr lang="es-CL" sz="2000" dirty="0">
                <a:latin typeface="Montserrat" pitchFamily="2" charset="77"/>
              </a:rPr>
              <a:t> </a:t>
            </a:r>
          </a:p>
          <a:p>
            <a:r>
              <a:rPr lang="es-CL" sz="2000" dirty="0">
                <a:latin typeface="Montserrat" pitchFamily="2" charset="77"/>
              </a:rPr>
              <a:t>“</a:t>
            </a:r>
            <a:r>
              <a:rPr lang="es-CL" sz="2000" i="1" dirty="0">
                <a:latin typeface="Montserrat" pitchFamily="2" charset="77"/>
              </a:rPr>
              <a:t>22º.- La no discriminación arbitraria en el trato que deben dar el Estado y sus organismos en materia económica.</a:t>
            </a:r>
          </a:p>
          <a:p>
            <a:endParaRPr lang="es-CL" sz="2000" dirty="0">
              <a:latin typeface="Montserrat" pitchFamily="2" charset="77"/>
            </a:endParaRPr>
          </a:p>
          <a:p>
            <a:r>
              <a:rPr lang="es-CL" sz="2000" i="1" dirty="0">
                <a:latin typeface="Montserrat" pitchFamily="2" charset="77"/>
              </a:rPr>
              <a:t>Sólo en virtud de una ley, y siempre que no signifique tal discriminación, se podrán autorizar determinados </a:t>
            </a:r>
            <a:r>
              <a:rPr lang="es-CL" sz="2000" b="1" i="1" dirty="0">
                <a:solidFill>
                  <a:schemeClr val="accent2"/>
                </a:solidFill>
                <a:latin typeface="Montserrat" pitchFamily="2" charset="77"/>
              </a:rPr>
              <a:t>beneficios directos o indirectos en favor de algún sector, actividad o zona geográfica</a:t>
            </a:r>
            <a:r>
              <a:rPr lang="es-CL" sz="2000" i="1" dirty="0">
                <a:latin typeface="Montserrat" pitchFamily="2" charset="77"/>
              </a:rPr>
              <a:t>, o establecer gravámenes especiales que afecten a uno u otras. En el caso de las franquicias o beneficios indirectos, la estimación del costo de éstos deberá incluirse anualmente en la Ley de Presupuestos</a:t>
            </a:r>
            <a:r>
              <a:rPr lang="es-CL" sz="2000" dirty="0">
                <a:latin typeface="Montserrat" pitchFamily="2" charset="77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6141135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172AE-E62E-B721-F5D0-AB42A003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DF9D2EE1-F004-2ED4-DA1A-1E87C01BE91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"/>
            <a:ext cx="10799763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1048AA5-BAFA-1118-9857-FFB49608D2D0}"/>
              </a:ext>
            </a:extLst>
          </p:cNvPr>
          <p:cNvSpPr txBox="1"/>
          <p:nvPr/>
        </p:nvSpPr>
        <p:spPr>
          <a:xfrm>
            <a:off x="453566" y="1356034"/>
            <a:ext cx="96682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¿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Cuál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es la norma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constitucional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debemos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revisar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GB" sz="35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DDA3495-B276-A70B-7390-87ABD7DC229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9C33309-19D3-F2EE-B434-8A7AA49100D0}"/>
              </a:ext>
            </a:extLst>
          </p:cNvPr>
          <p:cNvSpPr txBox="1"/>
          <p:nvPr/>
        </p:nvSpPr>
        <p:spPr>
          <a:xfrm>
            <a:off x="487900" y="2980957"/>
            <a:ext cx="982396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>
                <a:latin typeface="Montserrat" pitchFamily="2" charset="77"/>
              </a:rPr>
              <a:t>La Constitución asegura a todas las personas:</a:t>
            </a:r>
          </a:p>
          <a:p>
            <a:r>
              <a:rPr lang="es-CL" sz="2000" dirty="0">
                <a:latin typeface="Montserrat" pitchFamily="2" charset="77"/>
              </a:rPr>
              <a:t> </a:t>
            </a:r>
          </a:p>
          <a:p>
            <a:r>
              <a:rPr lang="es-CL" sz="2000" dirty="0">
                <a:latin typeface="Montserrat" pitchFamily="2" charset="77"/>
              </a:rPr>
              <a:t>“</a:t>
            </a:r>
            <a:r>
              <a:rPr lang="es-CL" sz="2000" i="1" dirty="0">
                <a:latin typeface="Montserrat" pitchFamily="2" charset="77"/>
              </a:rPr>
              <a:t>22º.- La no discriminación arbitraria en el trato que deben dar el Estado y sus organismos en materia económica.</a:t>
            </a:r>
          </a:p>
          <a:p>
            <a:endParaRPr lang="es-CL" sz="2000" dirty="0">
              <a:latin typeface="Montserrat" pitchFamily="2" charset="77"/>
            </a:endParaRPr>
          </a:p>
          <a:p>
            <a:r>
              <a:rPr lang="es-CL" sz="2000" i="1" dirty="0">
                <a:latin typeface="Montserrat" pitchFamily="2" charset="77"/>
              </a:rPr>
              <a:t>Sólo en virtud de una ley, y siempre que no signifique tal discriminación, se podrán autorizar determinados beneficios directos o indirectos en favor de algún sector, actividad o zona geográfica, </a:t>
            </a:r>
            <a:r>
              <a:rPr lang="es-CL" sz="2000" b="1" i="1" dirty="0">
                <a:solidFill>
                  <a:schemeClr val="accent2"/>
                </a:solidFill>
                <a:latin typeface="Montserrat" pitchFamily="2" charset="77"/>
              </a:rPr>
              <a:t>o establecer gravámenes especiales que afecten a uno u otras</a:t>
            </a:r>
            <a:r>
              <a:rPr lang="es-CL" sz="2000" i="1" dirty="0">
                <a:latin typeface="Montserrat" pitchFamily="2" charset="77"/>
              </a:rPr>
              <a:t>. En el caso de las franquicias o beneficios indirectos, la estimación del costo de éstos deberá incluirse anualmente en la Ley de Presupuestos</a:t>
            </a:r>
            <a:r>
              <a:rPr lang="es-CL" sz="2000" dirty="0">
                <a:latin typeface="Montserrat" pitchFamily="2" charset="77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5797043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CC6C5-F9E4-414D-DAE9-7D4F3D5CD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B3719FBB-1785-7CEB-0376-15B5E95B9D5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"/>
            <a:ext cx="10799763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DD6D0D7-A4EA-DD76-D72E-66C3E73A6489}"/>
              </a:ext>
            </a:extLst>
          </p:cNvPr>
          <p:cNvSpPr txBox="1"/>
          <p:nvPr/>
        </p:nvSpPr>
        <p:spPr>
          <a:xfrm>
            <a:off x="453566" y="1356034"/>
            <a:ext cx="96682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¿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Cuál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es la norma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constitucional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debemos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revisar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GB" sz="35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BAF8B02-B83D-F7E5-D317-A615153276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423CD8D-4E4C-E08E-3824-CCB6D04B8BA1}"/>
              </a:ext>
            </a:extLst>
          </p:cNvPr>
          <p:cNvSpPr txBox="1"/>
          <p:nvPr/>
        </p:nvSpPr>
        <p:spPr>
          <a:xfrm>
            <a:off x="487900" y="2980957"/>
            <a:ext cx="982396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>
                <a:latin typeface="Montserrat" pitchFamily="2" charset="77"/>
              </a:rPr>
              <a:t>La Constitución asegura a todas las personas:</a:t>
            </a:r>
          </a:p>
          <a:p>
            <a:r>
              <a:rPr lang="es-CL" sz="2000" dirty="0">
                <a:latin typeface="Montserrat" pitchFamily="2" charset="77"/>
              </a:rPr>
              <a:t> </a:t>
            </a:r>
          </a:p>
          <a:p>
            <a:r>
              <a:rPr lang="es-CL" sz="2000" dirty="0">
                <a:latin typeface="Montserrat" pitchFamily="2" charset="77"/>
              </a:rPr>
              <a:t>“</a:t>
            </a:r>
            <a:r>
              <a:rPr lang="es-CL" sz="2000" i="1" dirty="0">
                <a:latin typeface="Montserrat" pitchFamily="2" charset="77"/>
              </a:rPr>
              <a:t>22º.- La no discriminación arbitraria en el trato que deben dar el Estado y sus organismos en materia económica.</a:t>
            </a:r>
          </a:p>
          <a:p>
            <a:endParaRPr lang="es-CL" sz="2000" dirty="0">
              <a:latin typeface="Montserrat" pitchFamily="2" charset="77"/>
            </a:endParaRPr>
          </a:p>
          <a:p>
            <a:r>
              <a:rPr lang="es-CL" sz="2000" i="1" dirty="0">
                <a:latin typeface="Montserrat" pitchFamily="2" charset="77"/>
              </a:rPr>
              <a:t>Sólo en virtud de una ley, y siempre que no signifique tal discriminación, se podrán autorizar determinados beneficios directos o indirectos en favor de algún sector, actividad o zona geográfica, o establecer gravámenes especiales que afecten a uno u otras. En el caso de las franquicias o beneficios indirectos, </a:t>
            </a:r>
            <a:r>
              <a:rPr lang="es-CL" sz="2000" b="1" i="1" dirty="0">
                <a:solidFill>
                  <a:schemeClr val="accent2"/>
                </a:solidFill>
                <a:latin typeface="Montserrat" pitchFamily="2" charset="77"/>
              </a:rPr>
              <a:t>la estimación del costo de éstos deberá incluirse anualmente en la Ley de Presupuestos</a:t>
            </a:r>
            <a:r>
              <a:rPr lang="es-CL" sz="2000" dirty="0">
                <a:latin typeface="Montserrat" pitchFamily="2" charset="77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4445382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660E2-2B63-D57A-DBFA-CED9B3B06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1CBDB5B1-C17B-71C7-CFB9-E6D68E9B65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"/>
            <a:ext cx="3657600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A3A5745-C01F-3119-8470-FEF7BBD4D1C1}"/>
              </a:ext>
            </a:extLst>
          </p:cNvPr>
          <p:cNvSpPr txBox="1"/>
          <p:nvPr/>
        </p:nvSpPr>
        <p:spPr>
          <a:xfrm>
            <a:off x="113168" y="2330201"/>
            <a:ext cx="3431263" cy="166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Un “test” para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analizar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el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0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proyecto</a:t>
            </a:r>
            <a:r>
              <a:rPr lang="en-GB" sz="30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ley</a:t>
            </a:r>
            <a:endParaRPr lang="en-GB" sz="30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EAABDF5-4F66-22FE-E21C-E3DFFBB206B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8CC9BED7-EC54-1D3B-DA5D-0846B465D27A}"/>
              </a:ext>
            </a:extLst>
          </p:cNvPr>
          <p:cNvSpPr txBox="1"/>
          <p:nvPr/>
        </p:nvSpPr>
        <p:spPr>
          <a:xfrm>
            <a:off x="3894421" y="366085"/>
            <a:ext cx="6792174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dirty="0">
                <a:latin typeface="Montserrat" pitchFamily="2" charset="77"/>
              </a:rPr>
              <a:t>Persigue un fin público atendible y expresa una justificación racional (no es caprichosa ni antojadiza). Tal como ha dicho el TC: debe tratarse de un “hecho atendible” y de “clara connotación racional” (STC 467, c. 57).</a:t>
            </a:r>
          </a:p>
          <a:p>
            <a:pPr marL="457200" indent="-457200">
              <a:buFont typeface="+mj-lt"/>
              <a:buAutoNum type="arabicPeriod"/>
            </a:pPr>
            <a:endParaRPr lang="es-CL" sz="1000" dirty="0">
              <a:latin typeface="Montserrat" pitchFamily="2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s-CL" dirty="0">
                <a:latin typeface="Montserrat" pitchFamily="2" charset="77"/>
              </a:rPr>
              <a:t>Se establece por ley y emplea instrumentos constitucionalmente previstos: beneficios directos o indirectos o gravámenes especiales (STC 1295, </a:t>
            </a:r>
            <a:r>
              <a:rPr lang="es-CL" dirty="0" err="1">
                <a:latin typeface="Montserrat" pitchFamily="2" charset="77"/>
              </a:rPr>
              <a:t>cc.</a:t>
            </a:r>
            <a:r>
              <a:rPr lang="es-CL" dirty="0">
                <a:latin typeface="Montserrat" pitchFamily="2" charset="77"/>
              </a:rPr>
              <a:t> 88–89).</a:t>
            </a:r>
          </a:p>
          <a:p>
            <a:pPr marL="457200" indent="-457200">
              <a:buFont typeface="+mj-lt"/>
              <a:buAutoNum type="arabicPeriod"/>
            </a:pPr>
            <a:endParaRPr lang="es-CL" sz="1000" dirty="0">
              <a:latin typeface="Montserrat" pitchFamily="2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s-CL" dirty="0">
                <a:latin typeface="Montserrat" pitchFamily="2" charset="77"/>
              </a:rPr>
              <a:t>Individualiza claramente su ámbito objetivo: sector, actividad o zona geográfica, según corresponda (STC 1295, c. 92).</a:t>
            </a:r>
          </a:p>
          <a:p>
            <a:pPr marL="457200" indent="-457200">
              <a:buFont typeface="+mj-lt"/>
              <a:buAutoNum type="arabicPeriod"/>
            </a:pPr>
            <a:endParaRPr lang="es-CL" sz="1000" dirty="0">
              <a:latin typeface="Montserrat" pitchFamily="2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s-CL" dirty="0">
                <a:latin typeface="Montserrat" pitchFamily="2" charset="77"/>
              </a:rPr>
              <a:t>En caso de beneficios indirectos o franquicias, su costo fiscal debe considerarse en la Ley de Presupuestos (STC 1295, </a:t>
            </a:r>
            <a:r>
              <a:rPr lang="es-CL" dirty="0" err="1">
                <a:latin typeface="Montserrat" pitchFamily="2" charset="77"/>
              </a:rPr>
              <a:t>cc.</a:t>
            </a:r>
            <a:r>
              <a:rPr lang="es-CL" dirty="0">
                <a:latin typeface="Montserrat" pitchFamily="2" charset="77"/>
              </a:rPr>
              <a:t> 89–91), aun tratándose de exenciones, pues estas corresponden a beneficios indirectos o franquicias en los términos de la Constitución (STC 2614, c. 8).</a:t>
            </a:r>
          </a:p>
          <a:p>
            <a:pPr marL="457200" indent="-457200">
              <a:buFont typeface="+mj-lt"/>
              <a:buAutoNum type="arabicPeriod"/>
            </a:pPr>
            <a:endParaRPr lang="es-CL" sz="1000" dirty="0">
              <a:latin typeface="Montserrat" pitchFamily="2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s-CL" dirty="0">
                <a:latin typeface="Montserrat" pitchFamily="2" charset="77"/>
              </a:rPr>
              <a:t>No genera privilegios ni impone cargas </a:t>
            </a:r>
            <a:r>
              <a:rPr lang="es-CL" b="1" u="sng" dirty="0">
                <a:solidFill>
                  <a:schemeClr val="accent2"/>
                </a:solidFill>
                <a:latin typeface="Montserrat" pitchFamily="2" charset="77"/>
              </a:rPr>
              <a:t>sin causa suficiente</a:t>
            </a:r>
            <a:r>
              <a:rPr lang="es-CL" dirty="0">
                <a:latin typeface="Montserrat" pitchFamily="2" charset="77"/>
              </a:rPr>
              <a:t>; es decir, no discrimina arbitrariamente entre actividades económicas (STC 312, c. 36; STC 1153, </a:t>
            </a:r>
            <a:r>
              <a:rPr lang="es-CL" dirty="0" err="1">
                <a:latin typeface="Montserrat" pitchFamily="2" charset="77"/>
              </a:rPr>
              <a:t>cc.</a:t>
            </a:r>
            <a:r>
              <a:rPr lang="es-CL" dirty="0">
                <a:latin typeface="Montserrat" pitchFamily="2" charset="77"/>
              </a:rPr>
              <a:t> 62–63).</a:t>
            </a:r>
          </a:p>
        </p:txBody>
      </p:sp>
    </p:spTree>
    <p:extLst>
      <p:ext uri="{BB962C8B-B14F-4D97-AF65-F5344CB8AC3E}">
        <p14:creationId xmlns:p14="http://schemas.microsoft.com/office/powerpoint/2010/main" val="38327307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14A20-215C-E166-C7E8-98A360937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4F6F4317-7366-C6A6-53C0-A315DE72366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-1"/>
            <a:ext cx="10799763" cy="7199313"/>
          </a:xfrm>
          <a:prstGeom prst="rect">
            <a:avLst/>
          </a:prstGeom>
          <a:solidFill>
            <a:srgbClr val="7691A4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998" tIns="40499" rIns="80998" bIns="404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L" sz="1594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544666D-FBBE-18B2-0F0D-A6781F212C4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C23F342-D18A-DB75-36A2-C0B3D75A9351}"/>
              </a:ext>
            </a:extLst>
          </p:cNvPr>
          <p:cNvSpPr txBox="1"/>
          <p:nvPr/>
        </p:nvSpPr>
        <p:spPr>
          <a:xfrm>
            <a:off x="1864931" y="3599655"/>
            <a:ext cx="637359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Conclusiones</a:t>
            </a:r>
            <a:endParaRPr lang="en-GB" sz="5000" dirty="0"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E93ED631-5B1A-768F-0440-B6E53359185E}"/>
              </a:ext>
            </a:extLst>
          </p:cNvPr>
          <p:cNvCxnSpPr>
            <a:cxnSpLocks/>
          </p:cNvCxnSpPr>
          <p:nvPr/>
        </p:nvCxnSpPr>
        <p:spPr>
          <a:xfrm>
            <a:off x="1864931" y="4302526"/>
            <a:ext cx="70698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6431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98675-E4E5-9C58-D34E-11B079FE1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0AE15E7C-6C0A-102D-1DFA-C5CAA45FE69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"/>
            <a:ext cx="10799763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57D4C06-CCBD-8A17-17D5-08D139CBB38F}"/>
              </a:ext>
            </a:extLst>
          </p:cNvPr>
          <p:cNvSpPr txBox="1"/>
          <p:nvPr/>
        </p:nvSpPr>
        <p:spPr>
          <a:xfrm>
            <a:off x="453566" y="1356034"/>
            <a:ext cx="966820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Conclusiones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GB" sz="3500" b="1" dirty="0" err="1">
                <a:solidFill>
                  <a:schemeClr val="accent2"/>
                </a:solidFill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tres</a:t>
            </a:r>
            <a:r>
              <a:rPr lang="en-GB" sz="3500" b="1" dirty="0">
                <a:solidFill>
                  <a:schemeClr val="accent2"/>
                </a:solidFill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500" b="1" dirty="0" err="1">
                <a:solidFill>
                  <a:schemeClr val="accent2"/>
                </a:solidFill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problemas</a:t>
            </a:r>
            <a:endParaRPr lang="en-GB" sz="35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48219B0-C427-7F28-9949-A4008EFA79A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09A2641-591D-8065-6839-ECD27AB8F8E1}"/>
              </a:ext>
            </a:extLst>
          </p:cNvPr>
          <p:cNvSpPr txBox="1"/>
          <p:nvPr/>
        </p:nvSpPr>
        <p:spPr>
          <a:xfrm>
            <a:off x="487900" y="2053988"/>
            <a:ext cx="980214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Por una parte, un problema de diseño económico: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L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b="1" dirty="0">
                <a:solidFill>
                  <a:schemeClr val="accent2"/>
                </a:solidFill>
                <a:latin typeface="Montserrat" pitchFamily="2" charset="77"/>
                <a:ea typeface="Futura Light" charset="0"/>
                <a:cs typeface="Futura Light" charset="0"/>
              </a:rPr>
              <a:t>No hay objetivos claros ni antecedentes de cuál es el resultado esperado y medible</a:t>
            </a:r>
            <a:r>
              <a:rPr lang="es-CL" dirty="0">
                <a:solidFill>
                  <a:schemeClr val="accent2"/>
                </a:solidFill>
                <a:latin typeface="Montserrat" pitchFamily="2" charset="77"/>
                <a:ea typeface="Futura Light" charset="0"/>
                <a:cs typeface="Futura Light" charset="0"/>
              </a:rPr>
              <a:t> </a:t>
            </a:r>
            <a:r>
              <a:rPr lang="es-CL" b="1" dirty="0">
                <a:solidFill>
                  <a:schemeClr val="accent2"/>
                </a:solidFill>
                <a:latin typeface="Montserrat" pitchFamily="2" charset="77"/>
                <a:ea typeface="Futura Light" charset="0"/>
                <a:cs typeface="Futura Light" charset="0"/>
              </a:rPr>
              <a:t>por el lado de la oferta </a:t>
            </a: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en términos de desarrollo de la actividad, variación permanente de los precios, entre otros que deberían considerarse;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CL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b="1" dirty="0">
                <a:solidFill>
                  <a:schemeClr val="accent2"/>
                </a:solidFill>
                <a:latin typeface="Montserrat" pitchFamily="2" charset="77"/>
                <a:ea typeface="Futura Light" charset="0"/>
                <a:cs typeface="Futura Light" charset="0"/>
              </a:rPr>
              <a:t>Y por parte de la demanda, los efectos en recambio tecnológico u otras conductas esperadas</a:t>
            </a: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, en términos de costos (</a:t>
            </a:r>
            <a:r>
              <a:rPr lang="es-CL" dirty="0" err="1">
                <a:latin typeface="Montserrat" pitchFamily="2" charset="77"/>
                <a:ea typeface="Futura Light" charset="0"/>
                <a:cs typeface="Futura Light" charset="0"/>
              </a:rPr>
              <a:t>p.e</a:t>
            </a: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. costo de oportunidad de recambio tecnológico entre H2V frente a sustitutos equivalentes) o cómo evitar conductas estratégicas que tiendan desviar el fin de los beneficios esperados.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s-CL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s-CL" b="1" dirty="0">
                <a:solidFill>
                  <a:schemeClr val="accent2"/>
                </a:solidFill>
                <a:latin typeface="Montserrat" pitchFamily="2" charset="77"/>
                <a:ea typeface="Futura Light" charset="0"/>
                <a:cs typeface="Futura Light" charset="0"/>
              </a:rPr>
              <a:t>A la vez, no se aprecia que la medida, por sí sola, pueda fomentar un mercado competitivo en Chile</a:t>
            </a: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, corriendo el riesgo que este beneficio termine por consolidar un mercado que posea fuertes rasgos oligopólicos, cuestión que tiende a mercados con precios altos y pocos incentivos a la producción. </a:t>
            </a:r>
            <a:r>
              <a:rPr lang="es-CL" b="1" dirty="0">
                <a:solidFill>
                  <a:schemeClr val="accent2"/>
                </a:solidFill>
                <a:latin typeface="Montserrat" pitchFamily="2" charset="77"/>
                <a:ea typeface="Futura Light" charset="0"/>
                <a:cs typeface="Futura Light" charset="0"/>
              </a:rPr>
              <a:t>Especialmente: situación de la contribución regional anticipada para proyectos en Magallanes</a:t>
            </a: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28779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36AF9-8F74-614A-8D8C-D12686DC3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3550589D-4C3A-8B68-1A3F-D7AB9C0E217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"/>
            <a:ext cx="10799763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611D969-9E26-BBF0-ACD3-E8896C64573D}"/>
              </a:ext>
            </a:extLst>
          </p:cNvPr>
          <p:cNvSpPr txBox="1"/>
          <p:nvPr/>
        </p:nvSpPr>
        <p:spPr>
          <a:xfrm>
            <a:off x="453566" y="1356034"/>
            <a:ext cx="966820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Conclusiones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GB" sz="3500" b="1" dirty="0" err="1">
                <a:solidFill>
                  <a:schemeClr val="accent2"/>
                </a:solidFill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tres</a:t>
            </a:r>
            <a:r>
              <a:rPr lang="en-GB" sz="3500" b="1" dirty="0">
                <a:solidFill>
                  <a:schemeClr val="accent2"/>
                </a:solidFill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500" b="1" dirty="0" err="1">
                <a:solidFill>
                  <a:schemeClr val="accent2"/>
                </a:solidFill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problemas</a:t>
            </a:r>
            <a:endParaRPr lang="en-GB" sz="35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FA29B0A-FE01-657A-B4B6-A1D9664292A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8BA9908C-01A0-7297-6127-B9F20507E943}"/>
              </a:ext>
            </a:extLst>
          </p:cNvPr>
          <p:cNvSpPr txBox="1"/>
          <p:nvPr/>
        </p:nvSpPr>
        <p:spPr>
          <a:xfrm>
            <a:off x="487900" y="2192487"/>
            <a:ext cx="980214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Por la otra, hay un problema constitucional: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CL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El mayor problema radica en la </a:t>
            </a:r>
            <a:r>
              <a:rPr lang="es-CL" b="1" dirty="0">
                <a:solidFill>
                  <a:schemeClr val="accent2"/>
                </a:solidFill>
                <a:latin typeface="Montserrat" pitchFamily="2" charset="77"/>
                <a:ea typeface="Futura Light" charset="0"/>
                <a:cs typeface="Futura Light" charset="0"/>
              </a:rPr>
              <a:t>ausencia de una justificación racional que permita que la medida cumpla con el estándar de constitucionalidad</a:t>
            </a: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. Por ejemplo: ¿por qué privilegiar esta tecnología por sobre otra? ¿Por qué solo un beneficio en la Región de Magallanes y Antártica Chilena y no para las de Arica y Parinacota, Tarapacá, Antofagasta y Atacama, que poseen la mejor radiación solar del mundo y son, también, potenciales productoras naturales de H2V?</a:t>
            </a:r>
          </a:p>
          <a:p>
            <a:pPr lvl="1"/>
            <a:endParaRPr lang="es-CL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La ausencia de estas explicaciones (</a:t>
            </a:r>
            <a:r>
              <a:rPr lang="es-CL" b="1" dirty="0">
                <a:solidFill>
                  <a:schemeClr val="accent2"/>
                </a:solidFill>
                <a:latin typeface="Montserrat" pitchFamily="2" charset="77"/>
                <a:ea typeface="Futura Light" charset="0"/>
                <a:cs typeface="Futura Light" charset="0"/>
              </a:rPr>
              <a:t>no hay siquiera Informe de Impacto Regulatorio</a:t>
            </a: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), es que el proyecto deviene en arbitrario e inconstitucional, por la falta de antecedentes serios que permitan fundar la razón de privilegiar a una determinada tecnología por sobre otras que pueden ser a la vez sustitutas y competidoras.</a:t>
            </a:r>
          </a:p>
        </p:txBody>
      </p:sp>
    </p:spTree>
    <p:extLst>
      <p:ext uri="{BB962C8B-B14F-4D97-AF65-F5344CB8AC3E}">
        <p14:creationId xmlns:p14="http://schemas.microsoft.com/office/powerpoint/2010/main" val="4019546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011B9-AC57-3C01-D9B2-C2A7BF349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6C05314D-8685-5347-2455-776C8FBD569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"/>
            <a:ext cx="10799763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BA9B99B-703D-9591-4A18-47EB85C04EAB}"/>
              </a:ext>
            </a:extLst>
          </p:cNvPr>
          <p:cNvSpPr txBox="1"/>
          <p:nvPr/>
        </p:nvSpPr>
        <p:spPr>
          <a:xfrm>
            <a:off x="453566" y="1356034"/>
            <a:ext cx="966820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Conclusiones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GB" sz="3500" b="1" dirty="0" err="1">
                <a:solidFill>
                  <a:schemeClr val="accent2"/>
                </a:solidFill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tres</a:t>
            </a:r>
            <a:r>
              <a:rPr lang="en-GB" sz="3500" b="1" dirty="0">
                <a:solidFill>
                  <a:schemeClr val="accent2"/>
                </a:solidFill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500" b="1" dirty="0" err="1">
                <a:solidFill>
                  <a:schemeClr val="accent2"/>
                </a:solidFill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problemas</a:t>
            </a:r>
            <a:endParaRPr lang="en-GB" sz="35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4C4A89E-3960-EFD7-5A8C-893A58B0264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DFA61577-76B7-9FA6-B514-1DEF66371770}"/>
              </a:ext>
            </a:extLst>
          </p:cNvPr>
          <p:cNvSpPr txBox="1"/>
          <p:nvPr/>
        </p:nvSpPr>
        <p:spPr>
          <a:xfrm>
            <a:off x="487900" y="2192487"/>
            <a:ext cx="980214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Finalmente, hay un problema de diseño: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CL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Se extraña un conjunto de principios rectores que ordenen la implementación y revisión de la política en el tiempo: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CL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Neutralidad tecnológica;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Eficiencia costo-ambiental;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Temporalidad y decrecimiento del subsidio;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Neutralidad competitiva;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Transparencia, rendición de cuentas y prevención de captura;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Evaluación ex ante/ex post con indicadores públicos (p. ej., USD/</a:t>
            </a:r>
            <a:r>
              <a:rPr lang="es-CL" dirty="0" err="1">
                <a:latin typeface="Montserrat" pitchFamily="2" charset="77"/>
                <a:ea typeface="Futura Light" charset="0"/>
                <a:cs typeface="Futura Light" charset="0"/>
              </a:rPr>
              <a:t>tCO</a:t>
            </a:r>
            <a:r>
              <a:rPr lang="es-CL" dirty="0">
                <a:latin typeface="Montserrat" pitchFamily="2" charset="77"/>
                <a:ea typeface="Futura Light" charset="0"/>
                <a:cs typeface="Futura Light" charset="0"/>
              </a:rPr>
              <a:t>₂ evitada, USD/kg efectivamente transferido, participación de mercado por productor, inversión movilizada).</a:t>
            </a:r>
          </a:p>
        </p:txBody>
      </p:sp>
    </p:spTree>
    <p:extLst>
      <p:ext uri="{BB962C8B-B14F-4D97-AF65-F5344CB8AC3E}">
        <p14:creationId xmlns:p14="http://schemas.microsoft.com/office/powerpoint/2010/main" val="17063028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DAD31-1CA6-DEA1-C70F-3AEB8E356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5639B0C8-9AFD-E629-6B7F-E5ADB597A70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"/>
            <a:ext cx="10799763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896C54C-9C84-9B1B-9B55-7BF64C0EAEED}"/>
              </a:ext>
            </a:extLst>
          </p:cNvPr>
          <p:cNvSpPr txBox="1"/>
          <p:nvPr/>
        </p:nvSpPr>
        <p:spPr>
          <a:xfrm>
            <a:off x="487900" y="993896"/>
            <a:ext cx="966820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¿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Entonces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GB" sz="35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41D01D6-9CBB-DA97-4543-2E9F199D6FF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94FEEB3-AB98-C910-1218-1ACDDB68A0A8}"/>
              </a:ext>
            </a:extLst>
          </p:cNvPr>
          <p:cNvSpPr txBox="1"/>
          <p:nvPr/>
        </p:nvSpPr>
        <p:spPr>
          <a:xfrm>
            <a:off x="487900" y="1792181"/>
            <a:ext cx="1003222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>
                <a:latin typeface="Montserrat" pitchFamily="2" charset="77"/>
              </a:rPr>
              <a:t>1. ¿El proyecto incrementa el bienestar social, medido como la agregación de bienestares individuales de los consumidores, de la población del país, </a:t>
            </a:r>
            <a:r>
              <a:rPr lang="es-CL" dirty="0" err="1">
                <a:latin typeface="Montserrat" pitchFamily="2" charset="77"/>
              </a:rPr>
              <a:t>etc</a:t>
            </a:r>
            <a:r>
              <a:rPr lang="es-CL" dirty="0">
                <a:latin typeface="Montserrat" pitchFamily="2" charset="77"/>
              </a:rPr>
              <a:t>… según corresponda al objetivo de la política pública?</a:t>
            </a:r>
          </a:p>
          <a:p>
            <a:endParaRPr lang="es-CL" dirty="0">
              <a:latin typeface="Montserrat" pitchFamily="2" charset="77"/>
            </a:endParaRPr>
          </a:p>
          <a:p>
            <a:pPr algn="r"/>
            <a:r>
              <a:rPr lang="es-CL" b="1" dirty="0">
                <a:solidFill>
                  <a:schemeClr val="accent2"/>
                </a:solidFill>
                <a:latin typeface="Montserrat" pitchFamily="2" charset="77"/>
              </a:rPr>
              <a:t>Sí. Hay oportunidades importantes de mejorar la matriz de energía y avanzar en neutralizar emisiones.</a:t>
            </a:r>
          </a:p>
          <a:p>
            <a:r>
              <a:rPr lang="es-CL" dirty="0">
                <a:latin typeface="Montserrat" pitchFamily="2" charset="77"/>
              </a:rPr>
              <a:t> </a:t>
            </a:r>
          </a:p>
          <a:p>
            <a:r>
              <a:rPr lang="es-CL" dirty="0">
                <a:latin typeface="Montserrat" pitchFamily="2" charset="77"/>
              </a:rPr>
              <a:t>2. ¿Se ha elegido el medio correcto para lograr el objetivo de política pública?</a:t>
            </a:r>
          </a:p>
          <a:p>
            <a:endParaRPr lang="es-CL" dirty="0">
              <a:latin typeface="Montserrat" pitchFamily="2" charset="77"/>
            </a:endParaRPr>
          </a:p>
          <a:p>
            <a:pPr algn="r"/>
            <a:r>
              <a:rPr lang="es-CL" b="1" dirty="0">
                <a:solidFill>
                  <a:schemeClr val="accent2"/>
                </a:solidFill>
                <a:latin typeface="Montserrat" pitchFamily="2" charset="77"/>
              </a:rPr>
              <a:t>Discutible. Se debería avanzar hacia </a:t>
            </a:r>
            <a:r>
              <a:rPr lang="es-CL" b="1" dirty="0" err="1">
                <a:solidFill>
                  <a:schemeClr val="accent2"/>
                </a:solidFill>
                <a:latin typeface="Montserrat" pitchFamily="2" charset="77"/>
              </a:rPr>
              <a:t>mix</a:t>
            </a:r>
            <a:r>
              <a:rPr lang="es-CL" b="1" dirty="0">
                <a:solidFill>
                  <a:schemeClr val="accent2"/>
                </a:solidFill>
                <a:latin typeface="Montserrat" pitchFamily="2" charset="77"/>
              </a:rPr>
              <a:t> diversificado y costo efectivo de opciones que permitan: i) fomentar la innovación y maximizar las oportunidades de la transición energética; y </a:t>
            </a:r>
            <a:r>
              <a:rPr lang="es-CL" b="1" dirty="0" err="1">
                <a:solidFill>
                  <a:schemeClr val="accent2"/>
                </a:solidFill>
                <a:latin typeface="Montserrat" pitchFamily="2" charset="77"/>
              </a:rPr>
              <a:t>ii</a:t>
            </a:r>
            <a:r>
              <a:rPr lang="es-CL" b="1" dirty="0">
                <a:solidFill>
                  <a:schemeClr val="accent2"/>
                </a:solidFill>
                <a:latin typeface="Montserrat" pitchFamily="2" charset="77"/>
              </a:rPr>
              <a:t>) fomentar la competencia en un mercado con altas barreras de entrada.</a:t>
            </a:r>
          </a:p>
          <a:p>
            <a:endParaRPr lang="es-CL" dirty="0">
              <a:latin typeface="Montserrat" pitchFamily="2" charset="77"/>
            </a:endParaRPr>
          </a:p>
          <a:p>
            <a:r>
              <a:rPr lang="es-CL" dirty="0">
                <a:latin typeface="Montserrat" pitchFamily="2" charset="77"/>
              </a:rPr>
              <a:t>3. ¿Las reglas constitucionales lo permiten?</a:t>
            </a:r>
          </a:p>
          <a:p>
            <a:endParaRPr lang="es-CL" b="1" dirty="0">
              <a:latin typeface="Montserrat" pitchFamily="2" charset="77"/>
            </a:endParaRPr>
          </a:p>
          <a:p>
            <a:pPr algn="r"/>
            <a:r>
              <a:rPr lang="es-CL" b="1" dirty="0">
                <a:solidFill>
                  <a:schemeClr val="accent2"/>
                </a:solidFill>
                <a:latin typeface="Montserrat" pitchFamily="2" charset="77"/>
              </a:rPr>
              <a:t>Con la (escasa) información disponible, no se cumple el estándar constitucional. No hay informe de impacto regulatorio.</a:t>
            </a:r>
          </a:p>
        </p:txBody>
      </p:sp>
    </p:spTree>
    <p:extLst>
      <p:ext uri="{BB962C8B-B14F-4D97-AF65-F5344CB8AC3E}">
        <p14:creationId xmlns:p14="http://schemas.microsoft.com/office/powerpoint/2010/main" val="38275721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5CBE6-8F0C-45F9-EB8D-8F81750B0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410C3B72-3315-1990-0ED4-0BFC0717CD6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"/>
            <a:ext cx="10799763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7465D07-6ECC-2F01-D4C6-212B4DE41E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1377031" cy="1162756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16903832-4A34-03C2-B861-89BDECB854B1}"/>
              </a:ext>
            </a:extLst>
          </p:cNvPr>
          <p:cNvSpPr txBox="1"/>
          <p:nvPr/>
        </p:nvSpPr>
        <p:spPr>
          <a:xfrm>
            <a:off x="1864930" y="1937195"/>
            <a:ext cx="8238525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32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ESTABLECE INCENTIVOS TRIBUTARIOS A LA PRODUCCIÓN DE HIDRÓGENO VERDE Y SUS DERIVADOS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849F970-750A-333F-0649-416213065A88}"/>
              </a:ext>
            </a:extLst>
          </p:cNvPr>
          <p:cNvCxnSpPr>
            <a:cxnSpLocks/>
          </p:cNvCxnSpPr>
          <p:nvPr/>
        </p:nvCxnSpPr>
        <p:spPr>
          <a:xfrm>
            <a:off x="1864931" y="3631597"/>
            <a:ext cx="70698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201B6A2-2B39-E644-B050-475DE917DBE5}"/>
              </a:ext>
            </a:extLst>
          </p:cNvPr>
          <p:cNvSpPr txBox="1"/>
          <p:nvPr/>
        </p:nvSpPr>
        <p:spPr>
          <a:xfrm>
            <a:off x="1864931" y="3789225"/>
            <a:ext cx="6373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Boletín</a:t>
            </a:r>
            <a:r>
              <a:rPr lang="en-GB" sz="2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Nº17.777-05</a:t>
            </a:r>
          </a:p>
          <a:p>
            <a:pPr>
              <a:lnSpc>
                <a:spcPct val="90000"/>
              </a:lnSpc>
            </a:pPr>
            <a:r>
              <a:rPr lang="en-GB" sz="2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Juan Ignacio Gómez </a:t>
            </a: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Corvalán</a:t>
            </a:r>
            <a:endParaRPr lang="en-GB" sz="2000" dirty="0"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Coordinador</a:t>
            </a:r>
            <a:r>
              <a:rPr lang="en-GB" sz="2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para </a:t>
            </a: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el</a:t>
            </a:r>
            <a:r>
              <a:rPr lang="en-GB" sz="2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Congreso Nacional</a:t>
            </a:r>
          </a:p>
          <a:p>
            <a:pPr>
              <a:lnSpc>
                <a:spcPct val="90000"/>
              </a:lnSpc>
            </a:pP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Programa</a:t>
            </a:r>
            <a:r>
              <a:rPr lang="en-GB" sz="2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Legislativo</a:t>
            </a:r>
            <a:r>
              <a:rPr lang="en-GB" sz="2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en-GB" sz="2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LyD</a:t>
            </a:r>
            <a:endParaRPr lang="en-GB" sz="2000" dirty="0"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3609E10-30E6-429A-C3FB-074591C1E2E2}"/>
              </a:ext>
            </a:extLst>
          </p:cNvPr>
          <p:cNvSpPr txBox="1"/>
          <p:nvPr/>
        </p:nvSpPr>
        <p:spPr>
          <a:xfrm>
            <a:off x="1864931" y="6095751"/>
            <a:ext cx="63735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15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10 de </a:t>
            </a:r>
            <a:r>
              <a:rPr lang="en-GB" sz="15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septiembre</a:t>
            </a:r>
            <a:r>
              <a:rPr lang="en-GB" sz="15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2025 – Comisión de Hacienda de la Cámara de </a:t>
            </a:r>
            <a:r>
              <a:rPr lang="en-GB" sz="15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Diputados</a:t>
            </a:r>
            <a:endParaRPr lang="en-GB" sz="1500" dirty="0"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299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19F9BB4-DE95-0645-8A60-62A2CDDA1EE9}"/>
              </a:ext>
            </a:extLst>
          </p:cNvPr>
          <p:cNvSpPr/>
          <p:nvPr/>
        </p:nvSpPr>
        <p:spPr>
          <a:xfrm>
            <a:off x="0" y="-1"/>
            <a:ext cx="10799763" cy="7199313"/>
          </a:xfrm>
          <a:prstGeom prst="rect">
            <a:avLst/>
          </a:prstGeom>
          <a:solidFill>
            <a:srgbClr val="7691A4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0998" tIns="40499" rIns="80998" bIns="404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CL" sz="1594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A738B39-0BCD-103B-34CC-E498466C1B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F8DDAE3-662D-2CB7-B12A-3E5820E01D83}"/>
              </a:ext>
            </a:extLst>
          </p:cNvPr>
          <p:cNvSpPr txBox="1"/>
          <p:nvPr/>
        </p:nvSpPr>
        <p:spPr>
          <a:xfrm>
            <a:off x="1864931" y="2455546"/>
            <a:ext cx="6373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¿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Cómo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evaluar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una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política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5000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pública</a:t>
            </a:r>
            <a:r>
              <a:rPr lang="en-GB" sz="5000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3EB5A36-FA2C-0DB1-C4F7-E91965A5B8A9}"/>
              </a:ext>
            </a:extLst>
          </p:cNvPr>
          <p:cNvCxnSpPr>
            <a:cxnSpLocks/>
          </p:cNvCxnSpPr>
          <p:nvPr/>
        </p:nvCxnSpPr>
        <p:spPr>
          <a:xfrm>
            <a:off x="1864931" y="4302526"/>
            <a:ext cx="70698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715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14276B55-97B9-EC4B-AA7B-9D15C4719C1A}"/>
              </a:ext>
            </a:extLst>
          </p:cNvPr>
          <p:cNvSpPr/>
          <p:nvPr/>
        </p:nvSpPr>
        <p:spPr>
          <a:xfrm>
            <a:off x="0" y="1"/>
            <a:ext cx="3657600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EC256DD-C6CF-76A4-8161-9110F7D95A32}"/>
              </a:ext>
            </a:extLst>
          </p:cNvPr>
          <p:cNvSpPr txBox="1"/>
          <p:nvPr/>
        </p:nvSpPr>
        <p:spPr>
          <a:xfrm>
            <a:off x="360064" y="1390922"/>
            <a:ext cx="3234162" cy="2200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Definición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problema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y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establecimiento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la agenda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F36F3B0-A59A-7E95-2C54-75593FBF04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80C4293-C9C9-C941-9184-FABE6FEB2237}"/>
              </a:ext>
            </a:extLst>
          </p:cNvPr>
          <p:cNvSpPr txBox="1"/>
          <p:nvPr/>
        </p:nvSpPr>
        <p:spPr>
          <a:xfrm>
            <a:off x="4299851" y="798286"/>
            <a:ext cx="6139848" cy="5541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La formulación de política pública es el proceso que permite determinar un problema, ponerlo en la agenda y diseñar propiamente la política.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2000" dirty="0">
              <a:latin typeface="Montserrat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No todo problema es meritorio de atención y tiempo. </a:t>
            </a:r>
            <a:r>
              <a:rPr lang="es-CL" sz="2000" b="1" dirty="0">
                <a:solidFill>
                  <a:schemeClr val="accent2"/>
                </a:solidFill>
                <a:latin typeface="Montserrat" pitchFamily="2" charset="77"/>
              </a:rPr>
              <a:t>Tiene que haber un análisis de costo-oportunidad</a:t>
            </a:r>
            <a:r>
              <a:rPr lang="es-CL" sz="2000" dirty="0">
                <a:latin typeface="Montserrat" pitchFamily="2" charset="77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2000" dirty="0">
              <a:latin typeface="Montserrat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Impulsar una política pública es costoso: requiere persuadir a la ciudadanía, a los políticos y mover al Gobierno.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2000" dirty="0">
              <a:latin typeface="Montserrat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</a:rPr>
              <a:t>Impulsar una política pública, en consecuencia, tiene altos costos de transacción</a:t>
            </a:r>
            <a:r>
              <a:rPr lang="es-CL" sz="2000" dirty="0">
                <a:solidFill>
                  <a:schemeClr val="accent2"/>
                </a:solidFill>
                <a:latin typeface="Montserrat" pitchFamily="2" charset="77"/>
              </a:rPr>
              <a:t>. </a:t>
            </a:r>
            <a:r>
              <a:rPr lang="es-CL" sz="2000" b="1" dirty="0">
                <a:solidFill>
                  <a:schemeClr val="accent2"/>
                </a:solidFill>
                <a:latin typeface="Montserrat" pitchFamily="2" charset="77"/>
              </a:rPr>
              <a:t>Las razones son fundamentales</a:t>
            </a:r>
            <a:r>
              <a:rPr lang="es-CL" sz="2000" b="1" dirty="0">
                <a:latin typeface="Montserrat" pitchFamily="2" charset="77"/>
              </a:rPr>
              <a:t>.</a:t>
            </a:r>
            <a:endParaRPr lang="es-CL" sz="2000" dirty="0">
              <a:latin typeface="Montserrat" pitchFamily="2" charset="77"/>
            </a:endParaRPr>
          </a:p>
          <a:p>
            <a:pPr>
              <a:lnSpc>
                <a:spcPts val="1580"/>
              </a:lnSpc>
            </a:pPr>
            <a:endParaRPr lang="es-CL" sz="2000" dirty="0" err="1">
              <a:latin typeface="Montserrat" pitchFamily="2" charset="77"/>
              <a:ea typeface="Futura Light" charset="0"/>
              <a:cs typeface="Futura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094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A1A74-EACD-A676-1028-DE62DF103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0CF8B552-E502-697D-2EA7-616EEF2CD08F}"/>
              </a:ext>
            </a:extLst>
          </p:cNvPr>
          <p:cNvSpPr/>
          <p:nvPr/>
        </p:nvSpPr>
        <p:spPr>
          <a:xfrm>
            <a:off x="-1" y="1"/>
            <a:ext cx="10799763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0F653E4-CBFF-D665-F0BE-0C22CC321349}"/>
              </a:ext>
            </a:extLst>
          </p:cNvPr>
          <p:cNvSpPr txBox="1"/>
          <p:nvPr/>
        </p:nvSpPr>
        <p:spPr>
          <a:xfrm>
            <a:off x="453567" y="1356034"/>
            <a:ext cx="81324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Proceso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formulación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políticas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públicas</a:t>
            </a:r>
            <a:endParaRPr lang="en-GB" sz="3500" b="1" dirty="0"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D213AB5-E48E-3803-81B8-D6E76C6396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graphicFrame>
        <p:nvGraphicFramePr>
          <p:cNvPr id="5" name="Marcador de contenido 3">
            <a:extLst>
              <a:ext uri="{FF2B5EF4-FFF2-40B4-BE49-F238E27FC236}">
                <a16:creationId xmlns:a16="http://schemas.microsoft.com/office/drawing/2014/main" id="{8999F1E0-2BDE-C003-8916-73AEEAA4C7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9183914"/>
              </p:ext>
            </p:extLst>
          </p:nvPr>
        </p:nvGraphicFramePr>
        <p:xfrm>
          <a:off x="180994" y="3175684"/>
          <a:ext cx="10437771" cy="3781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0825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47BDF-744D-6633-2B2B-119DEE544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B8FF71F8-85D0-2790-9218-2C282E7B05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1"/>
            <a:ext cx="10799763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E1B07E2-2968-F55F-E19A-CF3BA8060A34}"/>
              </a:ext>
            </a:extLst>
          </p:cNvPr>
          <p:cNvSpPr txBox="1"/>
          <p:nvPr/>
        </p:nvSpPr>
        <p:spPr>
          <a:xfrm>
            <a:off x="453566" y="1356034"/>
            <a:ext cx="96682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Para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evaluar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es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necesario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responder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tres</a:t>
            </a:r>
            <a:r>
              <a:rPr lang="en-GB" sz="35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35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preguntas</a:t>
            </a:r>
            <a:endParaRPr lang="en-GB" sz="3500" b="1" dirty="0">
              <a:solidFill>
                <a:schemeClr val="accent2"/>
              </a:solidFill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ABE645F-0032-990F-EBEC-E6A2BB060B7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AFFBFE7-4FB1-9357-54C5-A6AE38E79143}"/>
              </a:ext>
            </a:extLst>
          </p:cNvPr>
          <p:cNvSpPr txBox="1"/>
          <p:nvPr/>
        </p:nvSpPr>
        <p:spPr>
          <a:xfrm>
            <a:off x="487900" y="2980957"/>
            <a:ext cx="98239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L" sz="2000" dirty="0">
                <a:latin typeface="Montserrat" pitchFamily="2" charset="77"/>
              </a:rPr>
              <a:t>Si acaso el proyecto incrementa el bienestar social, medido como la agregación de bienestares individuales de los consumidores, de la población del país, </a:t>
            </a:r>
            <a:r>
              <a:rPr lang="es-CL" sz="2000" dirty="0" err="1">
                <a:latin typeface="Montserrat" pitchFamily="2" charset="77"/>
              </a:rPr>
              <a:t>etc</a:t>
            </a:r>
            <a:r>
              <a:rPr lang="es-CL" sz="2000" dirty="0">
                <a:latin typeface="Montserrat" pitchFamily="2" charset="77"/>
              </a:rPr>
              <a:t>… según corresponda al objetivo de la política pública;</a:t>
            </a:r>
          </a:p>
          <a:p>
            <a:pPr marL="342900" indent="-342900">
              <a:buFont typeface="+mj-lt"/>
              <a:buAutoNum type="arabicPeriod"/>
            </a:pPr>
            <a:endParaRPr lang="es-CL" sz="2000" dirty="0">
              <a:latin typeface="Montserrat" pitchFamily="2" charset="77"/>
            </a:endParaRPr>
          </a:p>
          <a:p>
            <a:pPr marL="342900" indent="-342900">
              <a:buFont typeface="+mj-lt"/>
              <a:buAutoNum type="arabicPeriod"/>
            </a:pPr>
            <a:r>
              <a:rPr lang="es-CL" sz="2000" dirty="0">
                <a:latin typeface="Montserrat" pitchFamily="2" charset="77"/>
              </a:rPr>
              <a:t>Si acaso se ha elegido el medio correcto para lograr el objetivo de política pública; y</a:t>
            </a:r>
          </a:p>
          <a:p>
            <a:pPr marL="342900" indent="-342900">
              <a:buFont typeface="+mj-lt"/>
              <a:buAutoNum type="arabicPeriod"/>
            </a:pPr>
            <a:endParaRPr lang="es-CL" sz="2000" dirty="0">
              <a:latin typeface="Montserrat" pitchFamily="2" charset="77"/>
            </a:endParaRPr>
          </a:p>
          <a:p>
            <a:pPr marL="342900" indent="-342900">
              <a:buFont typeface="+mj-lt"/>
              <a:buAutoNum type="arabicPeriod"/>
            </a:pPr>
            <a:r>
              <a:rPr lang="es-CL" sz="2000" dirty="0">
                <a:latin typeface="Montserrat" pitchFamily="2" charset="77"/>
              </a:rPr>
              <a:t>Si las reglas constitucionales lo permiten.</a:t>
            </a:r>
          </a:p>
        </p:txBody>
      </p:sp>
    </p:spTree>
    <p:extLst>
      <p:ext uri="{BB962C8B-B14F-4D97-AF65-F5344CB8AC3E}">
        <p14:creationId xmlns:p14="http://schemas.microsoft.com/office/powerpoint/2010/main" val="134111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7A3F2-81E2-2F51-FDFF-E9C5F09EB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84527E38-9159-4BCD-7E51-FC1535215053}"/>
              </a:ext>
            </a:extLst>
          </p:cNvPr>
          <p:cNvSpPr/>
          <p:nvPr/>
        </p:nvSpPr>
        <p:spPr>
          <a:xfrm>
            <a:off x="0" y="1"/>
            <a:ext cx="3657600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07B73B4-D67A-D6F9-AACD-8854D8BA23E4}"/>
              </a:ext>
            </a:extLst>
          </p:cNvPr>
          <p:cNvSpPr txBox="1"/>
          <p:nvPr/>
        </p:nvSpPr>
        <p:spPr>
          <a:xfrm>
            <a:off x="360064" y="1390922"/>
            <a:ext cx="3234162" cy="2739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Objetivo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proyecto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contribuir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a la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carbono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neutralidad</a:t>
            </a:r>
            <a:endParaRPr lang="en-GB" sz="2800" b="1" dirty="0"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73677AC-61C3-9DF0-7269-4C1244444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12526EC-1998-1488-706A-754EFFD037B3}"/>
              </a:ext>
            </a:extLst>
          </p:cNvPr>
          <p:cNvSpPr txBox="1"/>
          <p:nvPr/>
        </p:nvSpPr>
        <p:spPr>
          <a:xfrm>
            <a:off x="4299851" y="399143"/>
            <a:ext cx="613984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  <a:ea typeface="Futura Light" charset="0"/>
                <a:cs typeface="Futura Light" charset="0"/>
              </a:rPr>
              <a:t>Debe entenderse que el proyecto se enmarca dentro de las acciones para dar cumplimiento a la meta de mitigación (art. 4º de la Ley Marco de Cambio Climático [LMCC]):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sz="2000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r>
              <a:rPr lang="es-CL" sz="2000" dirty="0">
                <a:latin typeface="Montserrat" pitchFamily="2" charset="77"/>
                <a:ea typeface="Futura Light" charset="0"/>
                <a:cs typeface="Futura Light" charset="0"/>
              </a:rPr>
              <a:t>“</a:t>
            </a:r>
            <a:r>
              <a:rPr lang="es-CL" sz="2000" i="1" dirty="0">
                <a:latin typeface="Montserrat" pitchFamily="2" charset="77"/>
                <a:ea typeface="Futura Light" charset="0"/>
                <a:cs typeface="Futura Light" charset="0"/>
              </a:rPr>
              <a:t>A más tardar el año 2050 se deberá alcanzar la </a:t>
            </a:r>
            <a:r>
              <a:rPr lang="es-CL" sz="2000" b="1" i="1" dirty="0">
                <a:solidFill>
                  <a:schemeClr val="accent2"/>
                </a:solidFill>
                <a:latin typeface="Montserrat" pitchFamily="2" charset="77"/>
                <a:ea typeface="Futura Light" charset="0"/>
                <a:cs typeface="Futura Light" charset="0"/>
              </a:rPr>
              <a:t>neutralidad de emisiones </a:t>
            </a:r>
            <a:r>
              <a:rPr lang="es-CL" sz="2000" i="1" dirty="0">
                <a:latin typeface="Montserrat" pitchFamily="2" charset="77"/>
                <a:ea typeface="Futura Light" charset="0"/>
                <a:cs typeface="Futura Light" charset="0"/>
              </a:rPr>
              <a:t>de gases de efecto invernadero</a:t>
            </a:r>
            <a:r>
              <a:rPr lang="es-CL" sz="2000" dirty="0">
                <a:latin typeface="Montserrat" pitchFamily="2" charset="77"/>
                <a:ea typeface="Futura Light" charset="0"/>
                <a:cs typeface="Futura Light" charset="0"/>
              </a:rPr>
              <a:t>”.</a:t>
            </a:r>
          </a:p>
          <a:p>
            <a:endParaRPr lang="es-CL" sz="2000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sz="2000" dirty="0">
                <a:latin typeface="Montserrat" pitchFamily="2" charset="77"/>
                <a:ea typeface="Futura Light" charset="0"/>
                <a:cs typeface="Futura Light" charset="0"/>
              </a:rPr>
              <a:t>La misma LMCC define neutralidad de emisiones (art. 3, letra m):</a:t>
            </a:r>
          </a:p>
          <a:p>
            <a:endParaRPr lang="es-CL" sz="2000" dirty="0">
              <a:latin typeface="Montserrat" pitchFamily="2" charset="77"/>
              <a:ea typeface="Futura Light" charset="0"/>
              <a:cs typeface="Futura Light" charset="0"/>
            </a:endParaRPr>
          </a:p>
          <a:p>
            <a:r>
              <a:rPr lang="es-CL" sz="2000" dirty="0">
                <a:latin typeface="Montserrat" pitchFamily="2" charset="77"/>
                <a:ea typeface="Futura Light" charset="0"/>
                <a:cs typeface="Futura Light" charset="0"/>
              </a:rPr>
              <a:t>“</a:t>
            </a:r>
            <a:r>
              <a:rPr lang="es-CL" sz="2000" i="1" dirty="0">
                <a:latin typeface="Montserrat" pitchFamily="2" charset="77"/>
                <a:ea typeface="Futura Light" charset="0"/>
                <a:cs typeface="Futura Light" charset="0"/>
              </a:rPr>
              <a:t>m) Neutralidad de emisiones de gases de efecto invernadero: </a:t>
            </a:r>
            <a:r>
              <a:rPr lang="es-CL" sz="2000" b="1" i="1" dirty="0">
                <a:solidFill>
                  <a:schemeClr val="accent2"/>
                </a:solidFill>
                <a:latin typeface="Montserrat" pitchFamily="2" charset="77"/>
                <a:ea typeface="Futura Light" charset="0"/>
                <a:cs typeface="Futura Light" charset="0"/>
              </a:rPr>
              <a:t>estado de equilibrio entre las emisiones y absorciones de gases de efecto invernadero </a:t>
            </a:r>
            <a:r>
              <a:rPr lang="es-CL" sz="2000" i="1" dirty="0" err="1">
                <a:latin typeface="Montserrat" pitchFamily="2" charset="77"/>
                <a:ea typeface="Futura Light" charset="0"/>
                <a:cs typeface="Futura Light" charset="0"/>
              </a:rPr>
              <a:t>antropógenas</a:t>
            </a:r>
            <a:r>
              <a:rPr lang="es-CL" sz="2000" i="1" dirty="0">
                <a:latin typeface="Montserrat" pitchFamily="2" charset="77"/>
                <a:ea typeface="Futura Light" charset="0"/>
                <a:cs typeface="Futura Light" charset="0"/>
              </a:rPr>
              <a:t>, en un periodo específico, considerando que las emisiones son iguales o menores a las absorciones.</a:t>
            </a:r>
            <a:r>
              <a:rPr lang="es-CL" sz="2000" dirty="0">
                <a:latin typeface="Montserrat" pitchFamily="2" charset="77"/>
                <a:ea typeface="Futura Light" charset="0"/>
                <a:cs typeface="Futura Light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8607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63A88-A1C6-B294-89EA-B705CD698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71EAAF8C-352E-D5C3-CCD1-6EB765BBFADD}"/>
              </a:ext>
            </a:extLst>
          </p:cNvPr>
          <p:cNvSpPr/>
          <p:nvPr/>
        </p:nvSpPr>
        <p:spPr>
          <a:xfrm>
            <a:off x="0" y="1"/>
            <a:ext cx="3657600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A670878-C3F8-0A39-67B5-646F422667B6}"/>
              </a:ext>
            </a:extLst>
          </p:cNvPr>
          <p:cNvSpPr txBox="1"/>
          <p:nvPr/>
        </p:nvSpPr>
        <p:spPr>
          <a:xfrm>
            <a:off x="360064" y="1390922"/>
            <a:ext cx="3234162" cy="3030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</a:pPr>
            <a:r>
              <a:rPr lang="es-CL" sz="2800" b="1" dirty="0">
                <a:solidFill>
                  <a:srgbClr val="000000"/>
                </a:solidFill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Diagnóstico del proyecto:</a:t>
            </a:r>
          </a:p>
          <a:p>
            <a:pPr lvl="0">
              <a:lnSpc>
                <a:spcPct val="115000"/>
              </a:lnSpc>
            </a:pPr>
            <a:r>
              <a:rPr lang="es-CL" sz="2800" b="1" dirty="0">
                <a:solidFill>
                  <a:srgbClr val="000000"/>
                </a:solidFill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Potencial chileno de producción de H2V</a:t>
            </a:r>
            <a:endParaRPr lang="es-CL" sz="2800" b="1" dirty="0">
              <a:latin typeface="Montserrat" pitchFamily="2" charset="77"/>
              <a:ea typeface="Garamond" panose="02020404030301010803" pitchFamily="18" charset="0"/>
              <a:cs typeface="Garamond" panose="02020404030301010803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78EAA44-8DE7-AFD2-029B-C07D3E88F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5948741-DB28-BF11-BD3A-2CBDC4F3B720}"/>
              </a:ext>
            </a:extLst>
          </p:cNvPr>
          <p:cNvSpPr txBox="1"/>
          <p:nvPr/>
        </p:nvSpPr>
        <p:spPr>
          <a:xfrm>
            <a:off x="4017664" y="1057336"/>
            <a:ext cx="6602052" cy="5022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sz="2000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El país cuenta con ventajas naturales excepcionales para la producción de hidrógeno verde y sus derivados</a:t>
            </a:r>
            <a:r>
              <a:rPr lang="es-CL" sz="2000" dirty="0">
                <a:solidFill>
                  <a:srgbClr val="000000"/>
                </a:solidFill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, contribuyendo a la disminución de emisiones de gases de efecto invernadero.</a:t>
            </a:r>
            <a:endParaRPr lang="es-CL" sz="2000" dirty="0">
              <a:solidFill>
                <a:srgbClr val="000000"/>
              </a:solidFill>
              <a:effectLst/>
              <a:latin typeface="Montserrat" pitchFamily="2" charset="77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lvl="0">
              <a:lnSpc>
                <a:spcPct val="115000"/>
              </a:lnSpc>
            </a:pPr>
            <a:endParaRPr lang="es-CL" sz="2000" dirty="0">
              <a:solidFill>
                <a:srgbClr val="000000"/>
              </a:solidFill>
              <a:latin typeface="Montserrat" pitchFamily="2" charset="77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sz="2000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Pese a estas ventajas, aún no se han dado condiciones comerciales que permitan la instalación de la industria a gran escala.</a:t>
            </a:r>
          </a:p>
          <a:p>
            <a:pPr lvl="0">
              <a:lnSpc>
                <a:spcPct val="115000"/>
              </a:lnSpc>
            </a:pPr>
            <a:endParaRPr lang="es-CL" sz="2000" dirty="0">
              <a:solidFill>
                <a:srgbClr val="000000"/>
              </a:solidFill>
              <a:latin typeface="Montserrat" pitchFamily="2" charset="77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sz="2000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Esta situación no es exclusiva de Chile, ya que a nivel internacional también se observa una dinámica similar.</a:t>
            </a:r>
            <a:endParaRPr lang="es-CL" sz="2000" dirty="0">
              <a:effectLst/>
              <a:latin typeface="Montserrat" pitchFamily="2" charset="77"/>
              <a:ea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15000"/>
              </a:lnSpc>
              <a:buNone/>
            </a:pPr>
            <a:r>
              <a:rPr lang="es-CL" sz="2000" dirty="0"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 </a:t>
            </a:r>
            <a:endParaRPr lang="es-CL" sz="2000" dirty="0">
              <a:effectLst/>
              <a:latin typeface="Montserrat" pitchFamily="2" charset="77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080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60420-1D5F-B025-54E5-8887DB596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ángulo 30">
            <a:extLst>
              <a:ext uri="{FF2B5EF4-FFF2-40B4-BE49-F238E27FC236}">
                <a16:creationId xmlns:a16="http://schemas.microsoft.com/office/drawing/2014/main" id="{326DE5FD-9395-CD2D-C745-50E4B4489678}"/>
              </a:ext>
            </a:extLst>
          </p:cNvPr>
          <p:cNvSpPr/>
          <p:nvPr/>
        </p:nvSpPr>
        <p:spPr>
          <a:xfrm>
            <a:off x="0" y="1"/>
            <a:ext cx="3657600" cy="7199312"/>
          </a:xfrm>
          <a:prstGeom prst="rect">
            <a:avLst/>
          </a:prstGeom>
          <a:solidFill>
            <a:srgbClr val="D0D6D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594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898FD05-3D12-208E-C33A-6B73EBBEF59A}"/>
              </a:ext>
            </a:extLst>
          </p:cNvPr>
          <p:cNvSpPr txBox="1"/>
          <p:nvPr/>
        </p:nvSpPr>
        <p:spPr>
          <a:xfrm>
            <a:off x="360064" y="1390922"/>
            <a:ext cx="3234162" cy="3278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200"/>
              </a:lnSpc>
            </a:pP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Diagnóstico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del Proyecto:</a:t>
            </a:r>
          </a:p>
          <a:p>
            <a:pPr>
              <a:lnSpc>
                <a:spcPts val="4200"/>
              </a:lnSpc>
            </a:pP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Problemas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asociados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a la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falta</a:t>
            </a:r>
            <a:r>
              <a:rPr lang="en-GB" sz="2800" b="1" dirty="0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GB" sz="2800" b="1" dirty="0" err="1">
                <a:latin typeface="Montserrat" pitchFamily="2" charset="77"/>
                <a:ea typeface="Tahoma" panose="020B0604030504040204" pitchFamily="34" charset="0"/>
                <a:cs typeface="Tahoma" panose="020B0604030504040204" pitchFamily="34" charset="0"/>
              </a:rPr>
              <a:t>demanda</a:t>
            </a:r>
            <a:endParaRPr lang="en-GB" sz="2800" b="1" dirty="0">
              <a:latin typeface="Montserrat" pitchFamily="2" charset="77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67567F2-9C71-8FC9-97F0-62B9B35443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00" y="0"/>
            <a:ext cx="945396" cy="798286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DAF32AB-F661-00A6-F1A6-CD50E323F8BD}"/>
              </a:ext>
            </a:extLst>
          </p:cNvPr>
          <p:cNvSpPr txBox="1"/>
          <p:nvPr/>
        </p:nvSpPr>
        <p:spPr>
          <a:xfrm>
            <a:off x="4017663" y="219892"/>
            <a:ext cx="6422035" cy="67592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Los costos actuales de producción de H2V y sus derivados son significativamente más altos que los de combustibles fósiles y otras fuentes convencionales (sustitutos). </a:t>
            </a:r>
          </a:p>
          <a:p>
            <a:pPr lvl="0">
              <a:lnSpc>
                <a:spcPct val="115000"/>
              </a:lnSpc>
            </a:pPr>
            <a:endParaRPr lang="es-CL" dirty="0">
              <a:solidFill>
                <a:srgbClr val="000000"/>
              </a:solidFill>
              <a:latin typeface="Montserrat" pitchFamily="2" charset="77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Los potenciales usuarios no tienen disposición a pagar los precios más altos asociados a este insumo</a:t>
            </a:r>
            <a:r>
              <a:rPr lang="es-CL" dirty="0">
                <a:solidFill>
                  <a:srgbClr val="000000"/>
                </a:solidFill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 ni a adoptar tecnología para su uso.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s-CL" b="1" dirty="0">
              <a:solidFill>
                <a:srgbClr val="000000"/>
              </a:solidFill>
              <a:effectLst/>
              <a:latin typeface="Montserrat" pitchFamily="2" charset="77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La escasa demanda incide negativamente en la </a:t>
            </a:r>
            <a:r>
              <a:rPr lang="es-CL" b="1" dirty="0">
                <a:solidFill>
                  <a:schemeClr val="accent2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viabilidad financiera </a:t>
            </a:r>
            <a:r>
              <a:rPr lang="es-CL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de los proyectos de producción de hidrógeno verde o sus derivados. Estos proyectos son altamente intensivos en capital y requieren importantes inversiones iniciales.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s-CL" b="1" dirty="0">
              <a:solidFill>
                <a:srgbClr val="000000"/>
              </a:solidFill>
              <a:latin typeface="Montserrat" pitchFamily="2" charset="77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s-CL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Para obtener financiamiento, resulta crítico asegurar contratos de compraventa de </a:t>
            </a:r>
            <a:r>
              <a:rPr lang="es-CL" b="1" dirty="0">
                <a:solidFill>
                  <a:schemeClr val="accent2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mediano y largo plazo</a:t>
            </a:r>
            <a:r>
              <a:rPr lang="es-CL" dirty="0">
                <a:solidFill>
                  <a:srgbClr val="000000"/>
                </a:solidFill>
                <a:effectLst/>
                <a:latin typeface="Montserrat" pitchFamily="2" charset="77"/>
                <a:ea typeface="Garamond" panose="02020404030301010803" pitchFamily="18" charset="0"/>
                <a:cs typeface="Garamond" panose="02020404030301010803" pitchFamily="18" charset="0"/>
              </a:rPr>
              <a:t>. Dichos contratos permiten garantizar un flujo estable de ingresos para los productores y dar viabilidad a los proyectos.</a:t>
            </a:r>
            <a:endParaRPr lang="es-CL" dirty="0">
              <a:effectLst/>
              <a:latin typeface="Montserrat" pitchFamily="2" charset="77"/>
              <a:ea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7810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LYD 2025" id="{64598A77-AA17-FC4B-AD0D-98D551730D19}" vid="{D896FE99-C41B-6943-A0DE-80221805BAE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1299</TotalTime>
  <Words>2549</Words>
  <Application>Microsoft Macintosh PowerPoint</Application>
  <PresentationFormat>Personalizado</PresentationFormat>
  <Paragraphs>184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3" baseType="lpstr">
      <vt:lpstr>Aptos</vt:lpstr>
      <vt:lpstr>Arial</vt:lpstr>
      <vt:lpstr>Montserrat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Ignacio Gómez Corvalán</dc:creator>
  <cp:lastModifiedBy>Juan Ignacio Gómez Corvalán</cp:lastModifiedBy>
  <cp:revision>34</cp:revision>
  <cp:lastPrinted>2025-03-12T02:39:14Z</cp:lastPrinted>
  <dcterms:created xsi:type="dcterms:W3CDTF">2025-03-11T20:24:59Z</dcterms:created>
  <dcterms:modified xsi:type="dcterms:W3CDTF">2025-09-10T16:22:14Z</dcterms:modified>
</cp:coreProperties>
</file>