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363" r:id="rId3"/>
    <p:sldId id="398" r:id="rId4"/>
    <p:sldId id="424" r:id="rId5"/>
    <p:sldId id="426" r:id="rId6"/>
    <p:sldId id="428" r:id="rId7"/>
    <p:sldId id="434" r:id="rId8"/>
    <p:sldId id="402" r:id="rId9"/>
    <p:sldId id="436" r:id="rId10"/>
    <p:sldId id="440" r:id="rId11"/>
    <p:sldId id="432" r:id="rId12"/>
    <p:sldId id="442" r:id="rId13"/>
    <p:sldId id="441" r:id="rId14"/>
    <p:sldId id="400" r:id="rId15"/>
    <p:sldId id="404" r:id="rId16"/>
    <p:sldId id="418" r:id="rId17"/>
    <p:sldId id="412" r:id="rId18"/>
  </p:sldIdLst>
  <p:sldSz cx="9144000" cy="6858000" type="screen4x3"/>
  <p:notesSz cx="6797675" cy="9926638"/>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8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03" autoAdjust="0"/>
    <p:restoredTop sz="94206" autoAdjust="0"/>
  </p:normalViewPr>
  <p:slideViewPr>
    <p:cSldViewPr snapToGrid="0" snapToObjects="1">
      <p:cViewPr varScale="1">
        <p:scale>
          <a:sx n="71" d="100"/>
          <a:sy n="71" d="100"/>
        </p:scale>
        <p:origin x="11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155D417-92DB-154D-9497-EADD05596217}" type="datetimeFigureOut">
              <a:rPr lang="es-CL" smtClean="0"/>
              <a:t>29-10-2024</a:t>
            </a:fld>
            <a:endParaRPr lang="es-CL"/>
          </a:p>
        </p:txBody>
      </p:sp>
      <p:sp>
        <p:nvSpPr>
          <p:cNvPr id="4" name="Marcador de imagen d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3F6C4C2-93F8-7E47-A651-E0F7B3784592}" type="slidenum">
              <a:rPr lang="es-CL" smtClean="0"/>
              <a:t>‹Nº›</a:t>
            </a:fld>
            <a:endParaRPr lang="es-CL"/>
          </a:p>
        </p:txBody>
      </p:sp>
    </p:spTree>
    <p:extLst>
      <p:ext uri="{BB962C8B-B14F-4D97-AF65-F5344CB8AC3E}">
        <p14:creationId xmlns:p14="http://schemas.microsoft.com/office/powerpoint/2010/main" val="342762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43F6C4C2-93F8-7E47-A651-E0F7B3784592}" type="slidenum">
              <a:rPr lang="es-CL" smtClean="0"/>
              <a:t>1</a:t>
            </a:fld>
            <a:endParaRPr lang="es-CL"/>
          </a:p>
        </p:txBody>
      </p:sp>
    </p:spTree>
    <p:extLst>
      <p:ext uri="{BB962C8B-B14F-4D97-AF65-F5344CB8AC3E}">
        <p14:creationId xmlns:p14="http://schemas.microsoft.com/office/powerpoint/2010/main" val="45902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3F6C4C2-93F8-7E47-A651-E0F7B3784592}" type="slidenum">
              <a:rPr lang="es-CL" smtClean="0"/>
              <a:t>2</a:t>
            </a:fld>
            <a:endParaRPr lang="es-CL"/>
          </a:p>
        </p:txBody>
      </p:sp>
    </p:spTree>
    <p:extLst>
      <p:ext uri="{BB962C8B-B14F-4D97-AF65-F5344CB8AC3E}">
        <p14:creationId xmlns:p14="http://schemas.microsoft.com/office/powerpoint/2010/main" val="79611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43F6C4C2-93F8-7E47-A651-E0F7B3784592}" type="slidenum">
              <a:rPr lang="es-CL" smtClean="0"/>
              <a:t>17</a:t>
            </a:fld>
            <a:endParaRPr lang="es-CL"/>
          </a:p>
        </p:txBody>
      </p:sp>
    </p:spTree>
    <p:extLst>
      <p:ext uri="{BB962C8B-B14F-4D97-AF65-F5344CB8AC3E}">
        <p14:creationId xmlns:p14="http://schemas.microsoft.com/office/powerpoint/2010/main" val="205782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Bison" charset="0"/>
                <a:ea typeface="Bison" charset="0"/>
                <a:cs typeface="Bison"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Raleway" charset="0"/>
                <a:ea typeface="Raleway" charset="0"/>
                <a:cs typeface="Raleway"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149F29C-5AA9-6243-BE26-660889218C19}" type="datetimeFigureOut">
              <a:rPr lang="es-ES_tradnl" smtClean="0"/>
              <a:t>29/10/2024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99260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49F29C-5AA9-6243-BE26-660889218C19}" type="datetimeFigureOut">
              <a:rPr lang="es-ES_tradnl" smtClean="0"/>
              <a:t>29/10/2024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93201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49F29C-5AA9-6243-BE26-660889218C19}" type="datetimeFigureOut">
              <a:rPr lang="es-ES_tradnl" smtClean="0"/>
              <a:t>29/10/2024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43779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1485513"/>
            <a:ext cx="7886700" cy="680223"/>
          </a:xfrm>
        </p:spPr>
        <p:txBody>
          <a:bodyPr/>
          <a:lstStyle>
            <a:lvl1pPr>
              <a:defRPr b="0" i="0">
                <a:latin typeface="Bison" charset="0"/>
                <a:ea typeface="Bison" charset="0"/>
                <a:cs typeface="Bison" charset="0"/>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8650" y="2515283"/>
            <a:ext cx="7886700" cy="2972023"/>
          </a:xfrm>
        </p:spPr>
        <p:txBody>
          <a:bodyPr/>
          <a:lstStyle>
            <a:lvl1pPr>
              <a:defRPr>
                <a:latin typeface="Raleway" charset="0"/>
                <a:ea typeface="Raleway" charset="0"/>
                <a:cs typeface="Raleway" charset="0"/>
              </a:defRPr>
            </a:lvl1pPr>
            <a:lvl2pPr>
              <a:defRPr>
                <a:latin typeface="Raleway" charset="0"/>
                <a:ea typeface="Raleway" charset="0"/>
                <a:cs typeface="Raleway" charset="0"/>
              </a:defRPr>
            </a:lvl2pPr>
            <a:lvl3pPr>
              <a:defRPr>
                <a:latin typeface="Raleway" charset="0"/>
                <a:ea typeface="Raleway" charset="0"/>
                <a:cs typeface="Raleway" charset="0"/>
              </a:defRPr>
            </a:lvl3pPr>
            <a:lvl4pPr>
              <a:defRPr>
                <a:latin typeface="Raleway" charset="0"/>
                <a:ea typeface="Raleway" charset="0"/>
                <a:cs typeface="Raleway" charset="0"/>
              </a:defRPr>
            </a:lvl4pPr>
            <a:lvl5pPr>
              <a:defRPr>
                <a:latin typeface="Raleway" charset="0"/>
                <a:ea typeface="Raleway" charset="0"/>
                <a:cs typeface="Raleway"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49F29C-5AA9-6243-BE26-660889218C19}" type="datetimeFigureOut">
              <a:rPr lang="es-ES_tradnl" smtClean="0"/>
              <a:t>29/10/2024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88216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Bison" charset="0"/>
                <a:ea typeface="Bison" charset="0"/>
                <a:cs typeface="Bison" charset="0"/>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Raleway" charset="0"/>
                <a:ea typeface="Raleway" charset="0"/>
                <a:cs typeface="Raleway"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149F29C-5AA9-6243-BE26-660889218C19}" type="datetimeFigureOut">
              <a:rPr lang="es-ES_tradnl" smtClean="0"/>
              <a:t>29/10/2024</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03138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85800" y="1162843"/>
            <a:ext cx="7886700" cy="1325563"/>
          </a:xfrm>
        </p:spPr>
        <p:txBody>
          <a:bodyPr/>
          <a:lstStyle>
            <a:lvl1pPr>
              <a:defRPr>
                <a:latin typeface="Bison" charset="0"/>
                <a:ea typeface="Bison" charset="0"/>
                <a:cs typeface="Bison" charset="0"/>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2650374"/>
            <a:ext cx="3886200" cy="2701840"/>
          </a:xfrm>
        </p:spPr>
        <p:txBody>
          <a:bodyPr>
            <a:normAutofit/>
          </a:bodyPr>
          <a:lstStyle>
            <a:lvl1pPr>
              <a:defRPr sz="1600">
                <a:latin typeface="Raleway" charset="0"/>
                <a:ea typeface="Raleway" charset="0"/>
                <a:cs typeface="Raleway" charset="0"/>
              </a:defRPr>
            </a:lvl1pPr>
            <a:lvl2pPr>
              <a:defRPr sz="1600">
                <a:latin typeface="Raleway" charset="0"/>
                <a:ea typeface="Raleway" charset="0"/>
                <a:cs typeface="Raleway" charset="0"/>
              </a:defRPr>
            </a:lvl2pPr>
            <a:lvl3pPr>
              <a:defRPr sz="1600">
                <a:latin typeface="Raleway" charset="0"/>
                <a:ea typeface="Raleway" charset="0"/>
                <a:cs typeface="Raleway" charset="0"/>
              </a:defRPr>
            </a:lvl3pPr>
            <a:lvl4pPr>
              <a:defRPr sz="1600">
                <a:latin typeface="Raleway" charset="0"/>
                <a:ea typeface="Raleway" charset="0"/>
                <a:cs typeface="Raleway" charset="0"/>
              </a:defRPr>
            </a:lvl4pPr>
            <a:lvl5pPr>
              <a:defRPr sz="1600">
                <a:latin typeface="Raleway" charset="0"/>
                <a:ea typeface="Raleway" charset="0"/>
                <a:cs typeface="Raleway"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2650374"/>
            <a:ext cx="3886200" cy="2701840"/>
          </a:xfrm>
        </p:spPr>
        <p:txBody>
          <a:bodyPr>
            <a:normAutofit/>
          </a:bodyPr>
          <a:lstStyle>
            <a:lvl1pPr>
              <a:defRPr sz="1600">
                <a:latin typeface="Raleway" charset="0"/>
                <a:ea typeface="Raleway" charset="0"/>
                <a:cs typeface="Raleway" charset="0"/>
              </a:defRPr>
            </a:lvl1pPr>
            <a:lvl2pPr>
              <a:defRPr sz="1600">
                <a:latin typeface="Raleway" charset="0"/>
                <a:ea typeface="Raleway" charset="0"/>
                <a:cs typeface="Raleway" charset="0"/>
              </a:defRPr>
            </a:lvl2pPr>
            <a:lvl3pPr>
              <a:defRPr sz="1600">
                <a:latin typeface="Raleway" charset="0"/>
                <a:ea typeface="Raleway" charset="0"/>
                <a:cs typeface="Raleway" charset="0"/>
              </a:defRPr>
            </a:lvl3pPr>
            <a:lvl4pPr>
              <a:defRPr sz="1600">
                <a:latin typeface="Raleway" charset="0"/>
                <a:ea typeface="Raleway" charset="0"/>
                <a:cs typeface="Raleway" charset="0"/>
              </a:defRPr>
            </a:lvl4pPr>
            <a:lvl5pPr>
              <a:defRPr sz="1600">
                <a:latin typeface="Raleway" charset="0"/>
                <a:ea typeface="Raleway" charset="0"/>
                <a:cs typeface="Raleway"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149F29C-5AA9-6243-BE26-660889218C19}" type="datetimeFigureOut">
              <a:rPr lang="es-ES_tradnl" smtClean="0"/>
              <a:t>29/10/2024</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2127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1816275"/>
            <a:ext cx="7886700" cy="678340"/>
          </a:xfrm>
        </p:spPr>
        <p:txBody>
          <a:bodyPr/>
          <a:lstStyle>
            <a:lvl1pPr>
              <a:defRPr>
                <a:latin typeface="Bison" charset="0"/>
                <a:ea typeface="Bison" charset="0"/>
                <a:cs typeface="Bison" charset="0"/>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2006608"/>
            <a:ext cx="3868340" cy="996933"/>
          </a:xfrm>
        </p:spPr>
        <p:txBody>
          <a:bodyPr anchor="b">
            <a:normAutofit/>
          </a:bodyPr>
          <a:lstStyle>
            <a:lvl1pPr marL="0" indent="0">
              <a:buNone/>
              <a:defRPr sz="1600" b="1">
                <a:latin typeface="Raleway" charset="0"/>
                <a:ea typeface="Raleway" charset="0"/>
                <a:cs typeface="Ralewa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3089058"/>
            <a:ext cx="3868340" cy="2516623"/>
          </a:xfrm>
        </p:spPr>
        <p:txBody>
          <a:bodyPr>
            <a:normAutofit/>
          </a:bodyPr>
          <a:lstStyle>
            <a:lvl1pPr>
              <a:defRPr sz="1600">
                <a:latin typeface="Raleway" charset="0"/>
                <a:ea typeface="Raleway" charset="0"/>
                <a:cs typeface="Raleway" charset="0"/>
              </a:defRPr>
            </a:lvl1pPr>
            <a:lvl2pPr>
              <a:defRPr sz="1600">
                <a:latin typeface="Raleway" charset="0"/>
                <a:ea typeface="Raleway" charset="0"/>
                <a:cs typeface="Raleway" charset="0"/>
              </a:defRPr>
            </a:lvl2pPr>
            <a:lvl3pPr>
              <a:defRPr sz="1600">
                <a:latin typeface="Raleway" charset="0"/>
                <a:ea typeface="Raleway" charset="0"/>
                <a:cs typeface="Raleway" charset="0"/>
              </a:defRPr>
            </a:lvl3pPr>
            <a:lvl4pPr>
              <a:defRPr sz="1600">
                <a:latin typeface="Raleway" charset="0"/>
                <a:ea typeface="Raleway" charset="0"/>
                <a:cs typeface="Raleway" charset="0"/>
              </a:defRPr>
            </a:lvl4pPr>
            <a:lvl5pPr>
              <a:defRPr sz="1600">
                <a:latin typeface="Raleway" charset="0"/>
                <a:ea typeface="Raleway" charset="0"/>
                <a:cs typeface="Raleway"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2006608"/>
            <a:ext cx="3887391" cy="996933"/>
          </a:xfrm>
        </p:spPr>
        <p:txBody>
          <a:bodyPr anchor="b">
            <a:normAutofit/>
          </a:bodyPr>
          <a:lstStyle>
            <a:lvl1pPr marL="0" indent="0">
              <a:buNone/>
              <a:defRPr sz="1600" b="1">
                <a:latin typeface="Raleway" charset="0"/>
                <a:ea typeface="Raleway" charset="0"/>
                <a:cs typeface="Ralewa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3089058"/>
            <a:ext cx="3887391" cy="2516623"/>
          </a:xfrm>
        </p:spPr>
        <p:txBody>
          <a:bodyPr>
            <a:normAutofit/>
          </a:bodyPr>
          <a:lstStyle>
            <a:lvl1pPr>
              <a:defRPr sz="1600">
                <a:latin typeface="Raleway" charset="0"/>
                <a:ea typeface="Raleway" charset="0"/>
                <a:cs typeface="Raleway" charset="0"/>
              </a:defRPr>
            </a:lvl1pPr>
            <a:lvl2pPr>
              <a:defRPr sz="1600">
                <a:latin typeface="Raleway" charset="0"/>
                <a:ea typeface="Raleway" charset="0"/>
                <a:cs typeface="Raleway" charset="0"/>
              </a:defRPr>
            </a:lvl2pPr>
            <a:lvl3pPr>
              <a:defRPr sz="1600">
                <a:latin typeface="Raleway" charset="0"/>
                <a:ea typeface="Raleway" charset="0"/>
                <a:cs typeface="Raleway" charset="0"/>
              </a:defRPr>
            </a:lvl3pPr>
            <a:lvl4pPr>
              <a:defRPr sz="1600">
                <a:latin typeface="Raleway" charset="0"/>
                <a:ea typeface="Raleway" charset="0"/>
                <a:cs typeface="Raleway" charset="0"/>
              </a:defRPr>
            </a:lvl4pPr>
            <a:lvl5pPr>
              <a:defRPr sz="1600">
                <a:latin typeface="Raleway" charset="0"/>
                <a:ea typeface="Raleway" charset="0"/>
                <a:cs typeface="Raleway"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149F29C-5AA9-6243-BE26-660889218C19}" type="datetimeFigureOut">
              <a:rPr lang="es-ES_tradnl" smtClean="0"/>
              <a:t>29/10/2024</a:t>
            </a:fld>
            <a:endParaRPr lang="es-ES_tradnl" dirty="0"/>
          </a:p>
        </p:txBody>
      </p:sp>
      <p:sp>
        <p:nvSpPr>
          <p:cNvPr id="8" name="Footer Placeholder 7"/>
          <p:cNvSpPr>
            <a:spLocks noGrp="1"/>
          </p:cNvSpPr>
          <p:nvPr>
            <p:ph type="ftr" sz="quarter" idx="11"/>
          </p:nvPr>
        </p:nvSpPr>
        <p:spPr/>
        <p:txBody>
          <a:bodyPr/>
          <a:lstStyle/>
          <a:p>
            <a:endParaRPr lang="es-ES_tradnl" dirty="0"/>
          </a:p>
        </p:txBody>
      </p:sp>
      <p:sp>
        <p:nvSpPr>
          <p:cNvPr id="9" name="Slide Number Placeholder 8"/>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11359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958013"/>
            <a:ext cx="7886700" cy="1325563"/>
          </a:xfrm>
        </p:spPr>
        <p:txBody>
          <a:bodyPr/>
          <a:lstStyle>
            <a:lvl1pPr>
              <a:defRPr>
                <a:latin typeface="Bison" charset="0"/>
                <a:ea typeface="Bison" charset="0"/>
                <a:cs typeface="Bison" charset="0"/>
              </a:defRPr>
            </a:lvl1pPr>
          </a:lstStyle>
          <a:p>
            <a:r>
              <a:rPr lang="es-ES_tradnl" dirty="0"/>
              <a:t>Clic para editar título</a:t>
            </a:r>
            <a:br>
              <a:rPr lang="es-ES_tradnl" dirty="0"/>
            </a:br>
            <a:r>
              <a:rPr lang="es-ES_tradnl" dirty="0"/>
              <a:t> Clic para editar título </a:t>
            </a:r>
            <a:br>
              <a:rPr lang="es-ES_tradnl" dirty="0"/>
            </a:br>
            <a:endParaRPr lang="en-US" dirty="0"/>
          </a:p>
        </p:txBody>
      </p:sp>
      <p:sp>
        <p:nvSpPr>
          <p:cNvPr id="3" name="Date Placeholder 2"/>
          <p:cNvSpPr>
            <a:spLocks noGrp="1"/>
          </p:cNvSpPr>
          <p:nvPr>
            <p:ph type="dt" sz="half" idx="10"/>
          </p:nvPr>
        </p:nvSpPr>
        <p:spPr/>
        <p:txBody>
          <a:bodyPr/>
          <a:lstStyle/>
          <a:p>
            <a:fld id="{E149F29C-5AA9-6243-BE26-660889218C19}" type="datetimeFigureOut">
              <a:rPr lang="es-ES_tradnl" smtClean="0"/>
              <a:t>29/10/2024</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92203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9F29C-5AA9-6243-BE26-660889218C19}" type="datetimeFigureOut">
              <a:rPr lang="es-ES_tradnl" smtClean="0"/>
              <a:t>29/10/2024</a:t>
            </a:fld>
            <a:endParaRPr lang="es-ES_tradnl" dirty="0"/>
          </a:p>
        </p:txBody>
      </p:sp>
      <p:sp>
        <p:nvSpPr>
          <p:cNvPr id="3" name="Footer Placeholder 2"/>
          <p:cNvSpPr>
            <a:spLocks noGrp="1"/>
          </p:cNvSpPr>
          <p:nvPr>
            <p:ph type="ftr" sz="quarter" idx="11"/>
          </p:nvPr>
        </p:nvSpPr>
        <p:spPr/>
        <p:txBody>
          <a:bodyPr/>
          <a:lstStyle/>
          <a:p>
            <a:endParaRPr lang="es-ES_tradnl" dirty="0"/>
          </a:p>
        </p:txBody>
      </p:sp>
      <p:sp>
        <p:nvSpPr>
          <p:cNvPr id="4" name="Slide Number Placeholder 3"/>
          <p:cNvSpPr>
            <a:spLocks noGrp="1"/>
          </p:cNvSpPr>
          <p:nvPr>
            <p:ph type="sldNum" sz="quarter" idx="12"/>
          </p:nvPr>
        </p:nvSpPr>
        <p:spPr/>
        <p:txBody>
          <a:bodyPr/>
          <a:lstStyle/>
          <a:p>
            <a:fld id="{CADCDAF0-4DAD-E242-AC19-DF83403C7FF2}" type="slidenum">
              <a:rPr lang="es-ES_tradnl" smtClean="0"/>
              <a:t>‹Nº›</a:t>
            </a:fld>
            <a:endParaRPr lang="es-ES_tradnl" dirty="0"/>
          </a:p>
        </p:txBody>
      </p:sp>
      <p:sp>
        <p:nvSpPr>
          <p:cNvPr id="5" name="Title 1"/>
          <p:cNvSpPr>
            <a:spLocks noGrp="1"/>
          </p:cNvSpPr>
          <p:nvPr>
            <p:ph type="title" hasCustomPrompt="1"/>
          </p:nvPr>
        </p:nvSpPr>
        <p:spPr>
          <a:xfrm>
            <a:off x="628650" y="3408951"/>
            <a:ext cx="7886700" cy="937582"/>
          </a:xfrm>
        </p:spPr>
        <p:txBody>
          <a:bodyPr/>
          <a:lstStyle>
            <a:lvl1pPr algn="ctr">
              <a:defRPr baseline="0">
                <a:latin typeface="Bison" charset="0"/>
                <a:ea typeface="Bison" charset="0"/>
                <a:cs typeface="Bison" charset="0"/>
              </a:defRPr>
            </a:lvl1pPr>
          </a:lstStyle>
          <a:p>
            <a:r>
              <a:rPr lang="es-ES_tradnl" dirty="0"/>
              <a:t>Muchas gracias</a:t>
            </a:r>
            <a:br>
              <a:rPr lang="es-ES_tradnl" dirty="0"/>
            </a:br>
            <a:endParaRPr lang="en-US" dirty="0"/>
          </a:p>
        </p:txBody>
      </p:sp>
    </p:spTree>
    <p:extLst>
      <p:ext uri="{BB962C8B-B14F-4D97-AF65-F5344CB8AC3E}">
        <p14:creationId xmlns:p14="http://schemas.microsoft.com/office/powerpoint/2010/main" val="47381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149F29C-5AA9-6243-BE26-660889218C19}" type="datetimeFigureOut">
              <a:rPr lang="es-ES_tradnl" smtClean="0"/>
              <a:t>29/10/2024</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49710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149F29C-5AA9-6243-BE26-660889218C19}" type="datetimeFigureOut">
              <a:rPr lang="es-ES_tradnl" smtClean="0"/>
              <a:t>29/10/2024</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CADCDAF0-4DAD-E242-AC19-DF83403C7FF2}" type="slidenum">
              <a:rPr lang="es-ES_tradnl" smtClean="0"/>
              <a:t>‹Nº›</a:t>
            </a:fld>
            <a:endParaRPr lang="es-ES_tradnl" dirty="0"/>
          </a:p>
        </p:txBody>
      </p:sp>
    </p:spTree>
    <p:extLst>
      <p:ext uri="{BB962C8B-B14F-4D97-AF65-F5344CB8AC3E}">
        <p14:creationId xmlns:p14="http://schemas.microsoft.com/office/powerpoint/2010/main" val="114802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9F29C-5AA9-6243-BE26-660889218C19}" type="datetimeFigureOut">
              <a:rPr lang="es-ES_tradnl" smtClean="0"/>
              <a:t>29/10/2024</a:t>
            </a:fld>
            <a:endParaRPr lang="es-ES_tradn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CDAF0-4DAD-E242-AC19-DF83403C7FF2}" type="slidenum">
              <a:rPr lang="es-ES_tradnl" smtClean="0"/>
              <a:t>‹Nº›</a:t>
            </a:fld>
            <a:endParaRPr lang="es-ES_tradnl" dirty="0"/>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1522024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7098" y="2717490"/>
            <a:ext cx="7772400" cy="931863"/>
          </a:xfrm>
        </p:spPr>
        <p:txBody>
          <a:bodyPr>
            <a:noAutofit/>
          </a:bodyPr>
          <a:lstStyle/>
          <a:p>
            <a:r>
              <a:rPr lang="es-ES_tradnl" sz="3600" b="1" dirty="0"/>
              <a:t>Comentarios </a:t>
            </a:r>
            <a:r>
              <a:rPr lang="es-CL" sz="3600" b="1" dirty="0"/>
              <a:t>PDL que Establece una Ley Marco de Autorizaciones Sectoriales</a:t>
            </a:r>
            <a:br>
              <a:rPr lang="es-CL" sz="3600" b="1" dirty="0"/>
            </a:br>
            <a:endParaRPr lang="es-ES_tradnl" sz="3600" b="1" dirty="0">
              <a:latin typeface="Bison" charset="0"/>
              <a:ea typeface="Bison" charset="0"/>
              <a:cs typeface="Bison" charset="0"/>
            </a:endParaRPr>
          </a:p>
        </p:txBody>
      </p:sp>
      <p:sp>
        <p:nvSpPr>
          <p:cNvPr id="4" name="CuadroTexto 3">
            <a:extLst>
              <a:ext uri="{FF2B5EF4-FFF2-40B4-BE49-F238E27FC236}">
                <a16:creationId xmlns:a16="http://schemas.microsoft.com/office/drawing/2014/main" id="{C5A190D1-74A4-4359-B904-3893E9EC81F8}"/>
              </a:ext>
            </a:extLst>
          </p:cNvPr>
          <p:cNvSpPr txBox="1"/>
          <p:nvPr/>
        </p:nvSpPr>
        <p:spPr>
          <a:xfrm>
            <a:off x="1264298" y="4827147"/>
            <a:ext cx="7065023" cy="1200329"/>
          </a:xfrm>
          <a:prstGeom prst="rect">
            <a:avLst/>
          </a:prstGeom>
          <a:noFill/>
        </p:spPr>
        <p:txBody>
          <a:bodyPr wrap="square" rtlCol="0">
            <a:spAutoFit/>
          </a:bodyPr>
          <a:lstStyle/>
          <a:p>
            <a:pPr algn="ctr"/>
            <a:r>
              <a:rPr lang="es-CL" dirty="0">
                <a:latin typeface="Raleway"/>
              </a:rPr>
              <a:t>Pilar </a:t>
            </a:r>
            <a:r>
              <a:rPr lang="es-CL" dirty="0" err="1">
                <a:latin typeface="Raleway"/>
              </a:rPr>
              <a:t>Hazbun</a:t>
            </a:r>
            <a:r>
              <a:rPr lang="es-CL" dirty="0">
                <a:latin typeface="Raleway"/>
              </a:rPr>
              <a:t> Z., abogada</a:t>
            </a:r>
          </a:p>
          <a:p>
            <a:pPr algn="ctr"/>
            <a:r>
              <a:rPr lang="es-CL" dirty="0">
                <a:latin typeface="Raleway"/>
              </a:rPr>
              <a:t>Francisca Toledo E., ingeniera civil industrial</a:t>
            </a:r>
          </a:p>
          <a:p>
            <a:pPr algn="ctr"/>
            <a:endParaRPr lang="es-CL" dirty="0">
              <a:latin typeface="Raleway"/>
            </a:endParaRPr>
          </a:p>
          <a:p>
            <a:pPr algn="ctr"/>
            <a:r>
              <a:rPr lang="es-CL" dirty="0">
                <a:latin typeface="Raleway"/>
              </a:rPr>
              <a:t>Octubre de 2024 </a:t>
            </a:r>
          </a:p>
        </p:txBody>
      </p:sp>
      <p:sp>
        <p:nvSpPr>
          <p:cNvPr id="3" name="Subtítulo 2">
            <a:extLst>
              <a:ext uri="{FF2B5EF4-FFF2-40B4-BE49-F238E27FC236}">
                <a16:creationId xmlns:a16="http://schemas.microsoft.com/office/drawing/2014/main" id="{480DE63E-A59C-4595-0C31-2A0522271E49}"/>
              </a:ext>
            </a:extLst>
          </p:cNvPr>
          <p:cNvSpPr>
            <a:spLocks noGrp="1"/>
          </p:cNvSpPr>
          <p:nvPr>
            <p:ph type="subTitle" idx="1"/>
          </p:nvPr>
        </p:nvSpPr>
        <p:spPr>
          <a:xfrm>
            <a:off x="1264298" y="3891626"/>
            <a:ext cx="6858000" cy="1621404"/>
          </a:xfrm>
        </p:spPr>
        <p:txBody>
          <a:bodyPr>
            <a:normAutofit/>
          </a:bodyPr>
          <a:lstStyle/>
          <a:p>
            <a:r>
              <a:rPr lang="es-ES_tradnl" b="1" dirty="0"/>
              <a:t>Boletín 16.566-03</a:t>
            </a:r>
          </a:p>
        </p:txBody>
      </p:sp>
    </p:spTree>
    <p:extLst>
      <p:ext uri="{BB962C8B-B14F-4D97-AF65-F5344CB8AC3E}">
        <p14:creationId xmlns:p14="http://schemas.microsoft.com/office/powerpoint/2010/main" val="111493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B85BC-BECB-D676-F702-023BCEAE7ADA}"/>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id="{1FEF436E-FFEC-8B43-76E3-CD0CEAF64313}"/>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Silencio Administrativo por falta de pronunciamiento dentro del plazo legal para resolver una solicitud</a:t>
            </a:r>
            <a:endParaRPr lang="es-CL" sz="2400" dirty="0">
              <a:solidFill>
                <a:schemeClr val="accent2"/>
              </a:solidFill>
            </a:endParaRPr>
          </a:p>
        </p:txBody>
      </p:sp>
      <p:graphicFrame>
        <p:nvGraphicFramePr>
          <p:cNvPr id="2" name="Tabla 1">
            <a:extLst>
              <a:ext uri="{FF2B5EF4-FFF2-40B4-BE49-F238E27FC236}">
                <a16:creationId xmlns:a16="http://schemas.microsoft.com/office/drawing/2014/main" id="{C00F8B74-F1AF-F12F-A876-0D1B2909989A}"/>
              </a:ext>
            </a:extLst>
          </p:cNvPr>
          <p:cNvGraphicFramePr>
            <a:graphicFrameLocks noGrp="1"/>
          </p:cNvGraphicFramePr>
          <p:nvPr>
            <p:extLst>
              <p:ext uri="{D42A27DB-BD31-4B8C-83A1-F6EECF244321}">
                <p14:modId xmlns:p14="http://schemas.microsoft.com/office/powerpoint/2010/main" val="2823485877"/>
              </p:ext>
            </p:extLst>
          </p:nvPr>
        </p:nvGraphicFramePr>
        <p:xfrm>
          <a:off x="1342377" y="1828800"/>
          <a:ext cx="6697442" cy="4028440"/>
        </p:xfrm>
        <a:graphic>
          <a:graphicData uri="http://schemas.openxmlformats.org/drawingml/2006/table">
            <a:tbl>
              <a:tblPr firstRow="1" bandRow="1">
                <a:tableStyleId>{7DF18680-E054-41AD-8BC1-D1AEF772440D}</a:tableStyleId>
              </a:tblPr>
              <a:tblGrid>
                <a:gridCol w="1427043">
                  <a:extLst>
                    <a:ext uri="{9D8B030D-6E8A-4147-A177-3AD203B41FA5}">
                      <a16:colId xmlns:a16="http://schemas.microsoft.com/office/drawing/2014/main" val="1364653163"/>
                    </a:ext>
                  </a:extLst>
                </a:gridCol>
                <a:gridCol w="1681810">
                  <a:extLst>
                    <a:ext uri="{9D8B030D-6E8A-4147-A177-3AD203B41FA5}">
                      <a16:colId xmlns:a16="http://schemas.microsoft.com/office/drawing/2014/main" val="2959955420"/>
                    </a:ext>
                  </a:extLst>
                </a:gridCol>
                <a:gridCol w="1431985">
                  <a:extLst>
                    <a:ext uri="{9D8B030D-6E8A-4147-A177-3AD203B41FA5}">
                      <a16:colId xmlns:a16="http://schemas.microsoft.com/office/drawing/2014/main" val="675478224"/>
                    </a:ext>
                  </a:extLst>
                </a:gridCol>
                <a:gridCol w="1354347">
                  <a:extLst>
                    <a:ext uri="{9D8B030D-6E8A-4147-A177-3AD203B41FA5}">
                      <a16:colId xmlns:a16="http://schemas.microsoft.com/office/drawing/2014/main" val="901899539"/>
                    </a:ext>
                  </a:extLst>
                </a:gridCol>
                <a:gridCol w="802257">
                  <a:extLst>
                    <a:ext uri="{9D8B030D-6E8A-4147-A177-3AD203B41FA5}">
                      <a16:colId xmlns:a16="http://schemas.microsoft.com/office/drawing/2014/main" val="2100252081"/>
                    </a:ext>
                  </a:extLst>
                </a:gridCol>
              </a:tblGrid>
              <a:tr h="370840">
                <a:tc>
                  <a:txBody>
                    <a:bodyPr/>
                    <a:lstStyle/>
                    <a:p>
                      <a:pPr algn="ctr"/>
                      <a:r>
                        <a:rPr lang="es-CL" sz="1200" dirty="0"/>
                        <a:t>Tipo de autorización</a:t>
                      </a:r>
                      <a:endParaRPr lang="es-CL" sz="1200" dirty="0">
                        <a:latin typeface="Raleway" pitchFamily="2" charset="0"/>
                      </a:endParaRPr>
                    </a:p>
                  </a:txBody>
                  <a:tcPr anchor="ctr"/>
                </a:tc>
                <a:tc>
                  <a:txBody>
                    <a:bodyPr/>
                    <a:lstStyle/>
                    <a:p>
                      <a:pPr algn="ctr"/>
                      <a:r>
                        <a:rPr lang="es-CL" sz="1200" dirty="0"/>
                        <a:t>Ejemplo</a:t>
                      </a:r>
                      <a:endParaRPr lang="es-CL" sz="1200" dirty="0">
                        <a:latin typeface="Raleway" pitchFamily="2" charset="0"/>
                      </a:endParaRPr>
                    </a:p>
                  </a:txBody>
                  <a:tcPr anchor="ctr"/>
                </a:tc>
                <a:tc>
                  <a:txBody>
                    <a:bodyPr/>
                    <a:lstStyle/>
                    <a:p>
                      <a:pPr algn="ctr"/>
                      <a:r>
                        <a:rPr lang="es-CL" sz="1200" dirty="0"/>
                        <a:t>Plazo máximo de tramitación</a:t>
                      </a:r>
                      <a:endParaRPr lang="es-CL" sz="1200" dirty="0">
                        <a:latin typeface="Raleway" pitchFamily="2" charset="0"/>
                      </a:endParaRPr>
                    </a:p>
                  </a:txBody>
                  <a:tcPr anchor="ctr"/>
                </a:tc>
                <a:tc>
                  <a:txBody>
                    <a:bodyPr/>
                    <a:lstStyle/>
                    <a:p>
                      <a:pPr algn="ctr"/>
                      <a:r>
                        <a:rPr lang="es-CL" sz="1200" dirty="0"/>
                        <a:t>Silencio administrativo que aplica</a:t>
                      </a:r>
                      <a:endParaRPr lang="es-CL" sz="1200" dirty="0">
                        <a:latin typeface="Raleway" pitchFamily="2" charset="0"/>
                      </a:endParaRPr>
                    </a:p>
                  </a:txBody>
                  <a:tcPr anchor="ctr"/>
                </a:tc>
                <a:tc>
                  <a:txBody>
                    <a:bodyPr/>
                    <a:lstStyle/>
                    <a:p>
                      <a:pPr algn="ctr"/>
                      <a:r>
                        <a:rPr lang="es-CL" sz="1200" dirty="0"/>
                        <a:t>Aplica THA</a:t>
                      </a:r>
                      <a:endParaRPr lang="es-CL" sz="1200" dirty="0">
                        <a:latin typeface="Raleway" pitchFamily="2" charset="0"/>
                      </a:endParaRPr>
                    </a:p>
                  </a:txBody>
                  <a:tcPr anchor="ctr"/>
                </a:tc>
                <a:extLst>
                  <a:ext uri="{0D108BD9-81ED-4DB2-BD59-A6C34878D82A}">
                    <a16:rowId xmlns:a16="http://schemas.microsoft.com/office/drawing/2014/main" val="3258630283"/>
                  </a:ext>
                </a:extLst>
              </a:tr>
              <a:tr h="370840">
                <a:tc>
                  <a:txBody>
                    <a:bodyPr/>
                    <a:lstStyle/>
                    <a:p>
                      <a:r>
                        <a:rPr lang="es-CL" sz="1200" dirty="0"/>
                        <a:t>Administración o disposición</a:t>
                      </a:r>
                      <a:endParaRPr lang="es-CL" sz="1200" dirty="0">
                        <a:latin typeface="Raleway" pitchFamily="2" charset="0"/>
                      </a:endParaRPr>
                    </a:p>
                  </a:txBody>
                  <a:tcPr anchor="ctr"/>
                </a:tc>
                <a:tc>
                  <a:txBody>
                    <a:bodyPr/>
                    <a:lstStyle/>
                    <a:p>
                      <a:r>
                        <a:rPr lang="es-CL" sz="1200" dirty="0"/>
                        <a:t>Concesión marítima </a:t>
                      </a:r>
                      <a:endParaRPr lang="es-CL" sz="1200" dirty="0">
                        <a:latin typeface="Raleway" pitchFamily="2" charset="0"/>
                      </a:endParaRPr>
                    </a:p>
                  </a:txBody>
                  <a:tcPr anchor="ctr"/>
                </a:tc>
                <a:tc>
                  <a:txBody>
                    <a:bodyPr/>
                    <a:lstStyle/>
                    <a:p>
                      <a:pPr algn="ctr"/>
                      <a:r>
                        <a:rPr lang="es-CL" sz="1200" dirty="0"/>
                        <a:t>120 días </a:t>
                      </a:r>
                      <a:endParaRPr lang="es-CL" sz="1200" dirty="0">
                        <a:latin typeface="Raleway" pitchFamily="2" charset="0"/>
                      </a:endParaRPr>
                    </a:p>
                  </a:txBody>
                  <a:tcPr anchor="ctr"/>
                </a:tc>
                <a:tc>
                  <a:txBody>
                    <a:bodyPr/>
                    <a:lstStyle/>
                    <a:p>
                      <a:pPr algn="ctr"/>
                      <a:r>
                        <a:rPr lang="es-CL" sz="1200" dirty="0"/>
                        <a:t>Negativo </a:t>
                      </a:r>
                      <a:endParaRPr lang="es-CL" sz="1200" dirty="0">
                        <a:latin typeface="Raleway" pitchFamily="2" charset="0"/>
                      </a:endParaRPr>
                    </a:p>
                  </a:txBody>
                  <a:tcPr anchor="ctr"/>
                </a:tc>
                <a:tc>
                  <a:txBody>
                    <a:bodyPr/>
                    <a:lstStyle/>
                    <a:p>
                      <a:pPr algn="ctr"/>
                      <a:r>
                        <a:rPr lang="es-CL" sz="1200" dirty="0"/>
                        <a:t>No</a:t>
                      </a:r>
                      <a:endParaRPr lang="es-CL" sz="1200" dirty="0">
                        <a:latin typeface="Raleway" pitchFamily="2" charset="0"/>
                      </a:endParaRPr>
                    </a:p>
                  </a:txBody>
                  <a:tcPr anchor="ctr"/>
                </a:tc>
                <a:extLst>
                  <a:ext uri="{0D108BD9-81ED-4DB2-BD59-A6C34878D82A}">
                    <a16:rowId xmlns:a16="http://schemas.microsoft.com/office/drawing/2014/main" val="3158452384"/>
                  </a:ext>
                </a:extLst>
              </a:tr>
              <a:tr h="370840">
                <a:tc>
                  <a:txBody>
                    <a:bodyPr/>
                    <a:lstStyle/>
                    <a:p>
                      <a:r>
                        <a:rPr lang="es-CL" sz="1200" dirty="0"/>
                        <a:t>Localización</a:t>
                      </a:r>
                      <a:endParaRPr lang="es-CL" sz="1200" dirty="0">
                        <a:latin typeface="Raleway" pitchFamily="2" charset="0"/>
                      </a:endParaRPr>
                    </a:p>
                  </a:txBody>
                  <a:tcPr anchor="ctr"/>
                </a:tc>
                <a:tc>
                  <a:txBody>
                    <a:bodyPr/>
                    <a:lstStyle/>
                    <a:p>
                      <a:r>
                        <a:rPr lang="es-CL" sz="1200" dirty="0"/>
                        <a:t>Caza o captura de animales de especies protegidas</a:t>
                      </a:r>
                      <a:endParaRPr lang="es-CL" sz="1200" dirty="0">
                        <a:latin typeface="Raleway" pitchFamily="2" charset="0"/>
                      </a:endParaRPr>
                    </a:p>
                  </a:txBody>
                  <a:tcPr anchor="ctr"/>
                </a:tc>
                <a:tc>
                  <a:txBody>
                    <a:bodyPr/>
                    <a:lstStyle/>
                    <a:p>
                      <a:pPr algn="ctr"/>
                      <a:r>
                        <a:rPr lang="es-CL" sz="1200" dirty="0"/>
                        <a:t>50 días </a:t>
                      </a:r>
                      <a:endParaRPr lang="es-CL" sz="1200" dirty="0">
                        <a:latin typeface="Raleway" pitchFamily="2" charset="0"/>
                      </a:endParaRPr>
                    </a:p>
                  </a:txBody>
                  <a:tcPr anchor="ctr"/>
                </a:tc>
                <a:tc>
                  <a:txBody>
                    <a:bodyPr/>
                    <a:lstStyle/>
                    <a:p>
                      <a:pPr algn="ctr"/>
                      <a:r>
                        <a:rPr lang="es-CL" sz="1200" dirty="0"/>
                        <a:t>Negativo </a:t>
                      </a:r>
                      <a:endParaRPr lang="es-CL" sz="1200" dirty="0">
                        <a:latin typeface="Raleway" pitchFamily="2" charset="0"/>
                      </a:endParaRPr>
                    </a:p>
                  </a:txBody>
                  <a:tcPr anchor="ctr"/>
                </a:tc>
                <a:tc>
                  <a:txBody>
                    <a:bodyPr/>
                    <a:lstStyle/>
                    <a:p>
                      <a:pPr algn="ctr"/>
                      <a:r>
                        <a:rPr lang="es-CL" sz="1200" dirty="0"/>
                        <a:t>No</a:t>
                      </a:r>
                      <a:endParaRPr lang="es-CL" sz="1200" dirty="0">
                        <a:latin typeface="Raleway" pitchFamily="2" charset="0"/>
                      </a:endParaRPr>
                    </a:p>
                  </a:txBody>
                  <a:tcPr anchor="ctr"/>
                </a:tc>
                <a:extLst>
                  <a:ext uri="{0D108BD9-81ED-4DB2-BD59-A6C34878D82A}">
                    <a16:rowId xmlns:a16="http://schemas.microsoft.com/office/drawing/2014/main" val="1525700094"/>
                  </a:ext>
                </a:extLst>
              </a:tr>
              <a:tr h="370840">
                <a:tc>
                  <a:txBody>
                    <a:bodyPr/>
                    <a:lstStyle/>
                    <a:p>
                      <a:r>
                        <a:rPr lang="es-CL" sz="1200" dirty="0"/>
                        <a:t>Proyecto</a:t>
                      </a:r>
                      <a:endParaRPr lang="es-CL" sz="1200" dirty="0">
                        <a:latin typeface="Raleway" pitchFamily="2" charset="0"/>
                      </a:endParaRPr>
                    </a:p>
                  </a:txBody>
                  <a:tcPr anchor="ctr"/>
                </a:tc>
                <a:tc>
                  <a:txBody>
                    <a:bodyPr/>
                    <a:lstStyle/>
                    <a:p>
                      <a:r>
                        <a:rPr lang="es-CL" sz="1200" dirty="0"/>
                        <a:t>Permiso de edificación</a:t>
                      </a:r>
                      <a:endParaRPr lang="es-CL" sz="1200" dirty="0">
                        <a:latin typeface="Raleway" pitchFamily="2" charset="0"/>
                      </a:endParaRPr>
                    </a:p>
                  </a:txBody>
                  <a:tcPr anchor="ctr"/>
                </a:tc>
                <a:tc>
                  <a:txBody>
                    <a:bodyPr/>
                    <a:lstStyle/>
                    <a:p>
                      <a:pPr algn="ctr"/>
                      <a:r>
                        <a:rPr lang="es-CL" sz="1200" dirty="0"/>
                        <a:t>50 días</a:t>
                      </a:r>
                      <a:endParaRPr lang="es-CL" sz="1200" dirty="0">
                        <a:latin typeface="Raleway" pitchFamily="2" charset="0"/>
                      </a:endParaRPr>
                    </a:p>
                  </a:txBody>
                  <a:tcPr anchor="ctr"/>
                </a:tc>
                <a:tc>
                  <a:txBody>
                    <a:bodyPr/>
                    <a:lstStyle/>
                    <a:p>
                      <a:pPr algn="ctr"/>
                      <a:r>
                        <a:rPr lang="es-CL" sz="1200" dirty="0"/>
                        <a:t>Positivo </a:t>
                      </a:r>
                      <a:endParaRPr lang="es-CL" sz="1200" dirty="0">
                        <a:latin typeface="Raleway" pitchFamily="2" charset="0"/>
                      </a:endParaRPr>
                    </a:p>
                  </a:txBody>
                  <a:tcPr anchor="ctr"/>
                </a:tc>
                <a:tc>
                  <a:txBody>
                    <a:bodyPr/>
                    <a:lstStyle/>
                    <a:p>
                      <a:pPr algn="ctr"/>
                      <a:r>
                        <a:rPr lang="es-CL" sz="1200" dirty="0"/>
                        <a:t>Sí</a:t>
                      </a:r>
                      <a:endParaRPr lang="es-CL" sz="1200" dirty="0">
                        <a:latin typeface="Raleway" pitchFamily="2" charset="0"/>
                      </a:endParaRPr>
                    </a:p>
                  </a:txBody>
                  <a:tcPr anchor="ctr"/>
                </a:tc>
                <a:extLst>
                  <a:ext uri="{0D108BD9-81ED-4DB2-BD59-A6C34878D82A}">
                    <a16:rowId xmlns:a16="http://schemas.microsoft.com/office/drawing/2014/main" val="2155212354"/>
                  </a:ext>
                </a:extLst>
              </a:tr>
              <a:tr h="370840">
                <a:tc>
                  <a:txBody>
                    <a:bodyPr/>
                    <a:lstStyle/>
                    <a:p>
                      <a:r>
                        <a:rPr lang="es-CL" sz="1200" dirty="0"/>
                        <a:t>Funcionamiento</a:t>
                      </a:r>
                      <a:endParaRPr lang="es-CL" sz="1200" dirty="0">
                        <a:latin typeface="Raleway" pitchFamily="2" charset="0"/>
                      </a:endParaRPr>
                    </a:p>
                  </a:txBody>
                  <a:tcPr anchor="ctr"/>
                </a:tc>
                <a:tc>
                  <a:txBody>
                    <a:bodyPr/>
                    <a:lstStyle/>
                    <a:p>
                      <a:r>
                        <a:rPr lang="es-CL" sz="1200" dirty="0"/>
                        <a:t>Recepción definitiva de obras</a:t>
                      </a:r>
                      <a:endParaRPr lang="es-CL" sz="1200" dirty="0">
                        <a:latin typeface="Raleway" pitchFamily="2" charset="0"/>
                      </a:endParaRPr>
                    </a:p>
                  </a:txBody>
                  <a:tcPr anchor="ctr"/>
                </a:tc>
                <a:tc>
                  <a:txBody>
                    <a:bodyPr/>
                    <a:lstStyle/>
                    <a:p>
                      <a:pPr algn="ctr"/>
                      <a:r>
                        <a:rPr lang="es-CL" sz="1200" dirty="0"/>
                        <a:t>25 días</a:t>
                      </a:r>
                      <a:endParaRPr lang="es-CL" sz="1200" dirty="0">
                        <a:latin typeface="Raleway" pitchFamily="2" charset="0"/>
                      </a:endParaRPr>
                    </a:p>
                  </a:txBody>
                  <a:tcPr anchor="ctr"/>
                </a:tc>
                <a:tc>
                  <a:txBody>
                    <a:bodyPr/>
                    <a:lstStyle/>
                    <a:p>
                      <a:pPr algn="ctr"/>
                      <a:r>
                        <a:rPr lang="es-CL" sz="1200" dirty="0"/>
                        <a:t>Positivo </a:t>
                      </a:r>
                      <a:endParaRPr lang="es-CL" sz="1200" dirty="0">
                        <a:latin typeface="Raleway" pitchFamily="2" charset="0"/>
                      </a:endParaRPr>
                    </a:p>
                  </a:txBody>
                  <a:tcPr anchor="ctr"/>
                </a:tc>
                <a:tc>
                  <a:txBody>
                    <a:bodyPr/>
                    <a:lstStyle/>
                    <a:p>
                      <a:pPr algn="ctr"/>
                      <a:r>
                        <a:rPr lang="es-CL" sz="1200" dirty="0"/>
                        <a:t>Sí</a:t>
                      </a:r>
                      <a:endParaRPr lang="es-CL" sz="1200" dirty="0">
                        <a:latin typeface="Raleway" pitchFamily="2" charset="0"/>
                      </a:endParaRPr>
                    </a:p>
                  </a:txBody>
                  <a:tcPr anchor="ctr"/>
                </a:tc>
                <a:extLst>
                  <a:ext uri="{0D108BD9-81ED-4DB2-BD59-A6C34878D82A}">
                    <a16:rowId xmlns:a16="http://schemas.microsoft.com/office/drawing/2014/main" val="1563207658"/>
                  </a:ext>
                </a:extLst>
              </a:tr>
              <a:tr h="370840">
                <a:tc>
                  <a:txBody>
                    <a:bodyPr/>
                    <a:lstStyle/>
                    <a:p>
                      <a:r>
                        <a:rPr lang="es-CL" sz="1200" dirty="0"/>
                        <a:t>Profesional o servicio</a:t>
                      </a:r>
                      <a:endParaRPr lang="es-CL" sz="1200" dirty="0">
                        <a:latin typeface="Raleway" pitchFamily="2" charset="0"/>
                      </a:endParaRPr>
                    </a:p>
                  </a:txBody>
                  <a:tcPr anchor="ctr"/>
                </a:tc>
                <a:tc>
                  <a:txBody>
                    <a:bodyPr/>
                    <a:lstStyle/>
                    <a:p>
                      <a:r>
                        <a:rPr lang="es-CL" sz="1200" dirty="0"/>
                        <a:t>Autorización para prestar servicio de transporte privado remunerado de pasajeros</a:t>
                      </a:r>
                      <a:endParaRPr lang="es-CL" sz="1200" dirty="0">
                        <a:latin typeface="Raleway" pitchFamily="2" charset="0"/>
                      </a:endParaRPr>
                    </a:p>
                  </a:txBody>
                  <a:tcPr anchor="ctr"/>
                </a:tc>
                <a:tc>
                  <a:txBody>
                    <a:bodyPr/>
                    <a:lstStyle/>
                    <a:p>
                      <a:pPr algn="ctr"/>
                      <a:r>
                        <a:rPr lang="es-CL" sz="1200" dirty="0"/>
                        <a:t>60 días</a:t>
                      </a:r>
                      <a:endParaRPr lang="es-CL" sz="1200" dirty="0">
                        <a:latin typeface="Raleway" pitchFamily="2" charset="0"/>
                      </a:endParaRPr>
                    </a:p>
                  </a:txBody>
                  <a:tcPr anchor="ctr"/>
                </a:tc>
                <a:tc>
                  <a:txBody>
                    <a:bodyPr/>
                    <a:lstStyle/>
                    <a:p>
                      <a:pPr algn="ctr"/>
                      <a:r>
                        <a:rPr lang="es-CL" sz="1200" dirty="0"/>
                        <a:t>Negativo </a:t>
                      </a:r>
                      <a:endParaRPr lang="es-CL" sz="1200" dirty="0">
                        <a:latin typeface="Raleway" pitchFamily="2" charset="0"/>
                      </a:endParaRPr>
                    </a:p>
                  </a:txBody>
                  <a:tcPr anchor="ctr"/>
                </a:tc>
                <a:tc>
                  <a:txBody>
                    <a:bodyPr/>
                    <a:lstStyle/>
                    <a:p>
                      <a:pPr algn="ctr"/>
                      <a:r>
                        <a:rPr lang="es-CL" sz="1200" dirty="0"/>
                        <a:t>No</a:t>
                      </a:r>
                      <a:endParaRPr lang="es-CL" sz="1200" dirty="0">
                        <a:latin typeface="Raleway" pitchFamily="2" charset="0"/>
                      </a:endParaRPr>
                    </a:p>
                  </a:txBody>
                  <a:tcPr anchor="ctr"/>
                </a:tc>
                <a:extLst>
                  <a:ext uri="{0D108BD9-81ED-4DB2-BD59-A6C34878D82A}">
                    <a16:rowId xmlns:a16="http://schemas.microsoft.com/office/drawing/2014/main" val="1910634640"/>
                  </a:ext>
                </a:extLst>
              </a:tr>
              <a:tr h="370840">
                <a:tc>
                  <a:txBody>
                    <a:bodyPr/>
                    <a:lstStyle/>
                    <a:p>
                      <a:r>
                        <a:rPr lang="es-CL" sz="1200" dirty="0"/>
                        <a:t>Otras autorizaciones</a:t>
                      </a:r>
                      <a:endParaRPr lang="es-CL" sz="1200" dirty="0">
                        <a:latin typeface="Raleway" pitchFamily="2" charset="0"/>
                      </a:endParaRPr>
                    </a:p>
                  </a:txBody>
                  <a:tcPr anchor="ctr"/>
                </a:tc>
                <a:tc>
                  <a:txBody>
                    <a:bodyPr/>
                    <a:lstStyle/>
                    <a:p>
                      <a:endParaRPr lang="es-CL" sz="1200" dirty="0">
                        <a:latin typeface="Raleway" pitchFamily="2" charset="0"/>
                      </a:endParaRPr>
                    </a:p>
                  </a:txBody>
                  <a:tcPr anchor="ctr"/>
                </a:tc>
                <a:tc>
                  <a:txBody>
                    <a:bodyPr/>
                    <a:lstStyle/>
                    <a:p>
                      <a:pPr algn="ctr"/>
                      <a:r>
                        <a:rPr lang="es-CL" sz="1200" dirty="0"/>
                        <a:t>60 días</a:t>
                      </a:r>
                      <a:endParaRPr lang="es-CL" sz="1200" dirty="0">
                        <a:latin typeface="Raleway" pitchFamily="2" charset="0"/>
                      </a:endParaRPr>
                    </a:p>
                  </a:txBody>
                  <a:tcPr anchor="ctr"/>
                </a:tc>
                <a:tc>
                  <a:txBody>
                    <a:bodyPr/>
                    <a:lstStyle/>
                    <a:p>
                      <a:pPr algn="ctr"/>
                      <a:r>
                        <a:rPr lang="es-CL" sz="1200" dirty="0"/>
                        <a:t>Positivo </a:t>
                      </a:r>
                      <a:endParaRPr lang="es-CL" sz="1200" dirty="0">
                        <a:latin typeface="Raleway" pitchFamily="2" charset="0"/>
                      </a:endParaRPr>
                    </a:p>
                  </a:txBody>
                  <a:tcPr anchor="ctr"/>
                </a:tc>
                <a:tc>
                  <a:txBody>
                    <a:bodyPr/>
                    <a:lstStyle/>
                    <a:p>
                      <a:pPr algn="ctr"/>
                      <a:r>
                        <a:rPr lang="es-CL" sz="1200" dirty="0"/>
                        <a:t>No</a:t>
                      </a:r>
                      <a:endParaRPr lang="es-CL" sz="1200" dirty="0">
                        <a:latin typeface="Raleway" pitchFamily="2" charset="0"/>
                      </a:endParaRPr>
                    </a:p>
                  </a:txBody>
                  <a:tcPr anchor="ctr"/>
                </a:tc>
                <a:extLst>
                  <a:ext uri="{0D108BD9-81ED-4DB2-BD59-A6C34878D82A}">
                    <a16:rowId xmlns:a16="http://schemas.microsoft.com/office/drawing/2014/main" val="2814235470"/>
                  </a:ext>
                </a:extLst>
              </a:tr>
            </a:tbl>
          </a:graphicData>
        </a:graphic>
      </p:graphicFrame>
    </p:spTree>
    <p:extLst>
      <p:ext uri="{BB962C8B-B14F-4D97-AF65-F5344CB8AC3E}">
        <p14:creationId xmlns:p14="http://schemas.microsoft.com/office/powerpoint/2010/main" val="179804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B0623-62F6-D0B7-A443-DD5A49AB29E3}"/>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45319B49-A88A-3F76-A750-FB5373863AAD}"/>
              </a:ext>
            </a:extLst>
          </p:cNvPr>
          <p:cNvSpPr>
            <a:spLocks noGrp="1"/>
          </p:cNvSpPr>
          <p:nvPr>
            <p:ph idx="1"/>
          </p:nvPr>
        </p:nvSpPr>
        <p:spPr>
          <a:xfrm>
            <a:off x="561975" y="1928343"/>
            <a:ext cx="7886700" cy="4558181"/>
          </a:xfrm>
        </p:spPr>
        <p:txBody>
          <a:bodyPr>
            <a:noAutofit/>
          </a:bodyPr>
          <a:lstStyle/>
          <a:p>
            <a:pPr algn="just">
              <a:lnSpc>
                <a:spcPct val="100000"/>
              </a:lnSpc>
              <a:spcBef>
                <a:spcPts val="1200"/>
              </a:spcBef>
            </a:pPr>
            <a:r>
              <a:rPr lang="es-MX" sz="1200" dirty="0"/>
              <a:t>¿Cómo aseguramos/incentivamos la gestión?: preocupación durante toda la tramitación del PDL.</a:t>
            </a:r>
          </a:p>
          <a:p>
            <a:pPr algn="just">
              <a:lnSpc>
                <a:spcPct val="100000"/>
              </a:lnSpc>
              <a:spcBef>
                <a:spcPts val="1200"/>
              </a:spcBef>
            </a:pPr>
            <a:r>
              <a:rPr lang="es-MX" sz="1200" dirty="0"/>
              <a:t>Ejecutivo ha indicado que aquello se logra mediante las siguientes acciones:</a:t>
            </a:r>
          </a:p>
          <a:p>
            <a:pPr lvl="1" algn="just">
              <a:lnSpc>
                <a:spcPct val="100000"/>
              </a:lnSpc>
              <a:spcBef>
                <a:spcPts val="600"/>
              </a:spcBef>
            </a:pPr>
            <a:r>
              <a:rPr lang="es-MX" sz="1000" dirty="0"/>
              <a:t>Monitoreo y vigilancia permanente de la Oficina de los procedimientos de autorizaciones de los servicios.</a:t>
            </a:r>
          </a:p>
          <a:p>
            <a:pPr lvl="1" algn="just">
              <a:lnSpc>
                <a:spcPct val="100000"/>
              </a:lnSpc>
              <a:spcBef>
                <a:spcPts val="600"/>
              </a:spcBef>
            </a:pPr>
            <a:r>
              <a:rPr lang="es-MX" sz="1000" dirty="0"/>
              <a:t>La opción que la Oficina dicte resoluciones con orientaciones, prácticas ejemplares y estándares generales para la tramitación de autorizaciones sectoriales (art. 42°, N°9)</a:t>
            </a:r>
          </a:p>
          <a:p>
            <a:pPr lvl="1" algn="just">
              <a:lnSpc>
                <a:spcPct val="100000"/>
              </a:lnSpc>
              <a:spcBef>
                <a:spcPts val="600"/>
              </a:spcBef>
            </a:pPr>
            <a:r>
              <a:rPr lang="es-MX" sz="1000" dirty="0"/>
              <a:t>Rol legal de la Oficina como facilitador entre solicitantes y órganos sectoriales ( art. 42°, N°1)</a:t>
            </a:r>
          </a:p>
          <a:p>
            <a:pPr lvl="1" algn="just">
              <a:lnSpc>
                <a:spcPct val="100000"/>
              </a:lnSpc>
              <a:spcBef>
                <a:spcPts val="600"/>
              </a:spcBef>
            </a:pPr>
            <a:r>
              <a:rPr lang="es-MX" sz="1000" b="1" dirty="0"/>
              <a:t>Riesgo reputacional</a:t>
            </a:r>
            <a:r>
              <a:rPr lang="es-MX" sz="1000" dirty="0"/>
              <a:t>: Oficina difundirá reportes sobre la observancia de las normas aplicables a la tramitación de autorizaciones sectoriales y de la implementación de  las resoluciones dictadas por la Oficina. (art. 42°, N°10)</a:t>
            </a:r>
          </a:p>
          <a:p>
            <a:pPr lvl="1" algn="just">
              <a:lnSpc>
                <a:spcPct val="100000"/>
              </a:lnSpc>
              <a:spcBef>
                <a:spcPts val="600"/>
              </a:spcBef>
            </a:pPr>
            <a:r>
              <a:rPr lang="es-MX" sz="1000" b="1" dirty="0"/>
              <a:t>Sugerencias de la Oficina a la jefatura de cada órgano sectorial para incorporar indicadores e incentivos en los instrumentos de la Administración para el mejoramiento de su gestión</a:t>
            </a:r>
            <a:r>
              <a:rPr lang="es-MX" sz="1000" dirty="0"/>
              <a:t>, orientados a procurar el óptimo cumplimiento de los órganos sectoriales a lo dispuesto en la ley (art. 42°, N°10). </a:t>
            </a:r>
            <a:r>
              <a:rPr lang="es-MX" sz="1000" u="sng" dirty="0"/>
              <a:t>¿PMG y Convenios de Desempeño?</a:t>
            </a:r>
          </a:p>
          <a:p>
            <a:pPr algn="just">
              <a:lnSpc>
                <a:spcPct val="100000"/>
              </a:lnSpc>
              <a:spcBef>
                <a:spcPts val="1200"/>
              </a:spcBef>
            </a:pPr>
            <a:r>
              <a:rPr lang="es-MX" sz="1200" dirty="0"/>
              <a:t>Buena incorporación: aprovechar las herramientas que ya existen (actualmente no utilizadas).</a:t>
            </a:r>
          </a:p>
          <a:p>
            <a:pPr algn="just">
              <a:lnSpc>
                <a:spcPct val="100000"/>
              </a:lnSpc>
              <a:spcBef>
                <a:spcPts val="1200"/>
              </a:spcBef>
            </a:pPr>
            <a:r>
              <a:rPr lang="es-MX" sz="1200" dirty="0"/>
              <a:t>Respecto a la última medida, se sugiere agregar:</a:t>
            </a:r>
          </a:p>
          <a:p>
            <a:pPr lvl="1" algn="just">
              <a:lnSpc>
                <a:spcPct val="100000"/>
              </a:lnSpc>
              <a:spcBef>
                <a:spcPts val="600"/>
              </a:spcBef>
            </a:pPr>
            <a:r>
              <a:rPr lang="es-MX" sz="1000" dirty="0"/>
              <a:t>Obligación del órgano sectorial que recibe las sugerencias, indicar si la acoge o no, y en tal caso, justificar la negativa.</a:t>
            </a:r>
          </a:p>
          <a:p>
            <a:pPr lvl="1" algn="just">
              <a:lnSpc>
                <a:spcPct val="100000"/>
              </a:lnSpc>
              <a:spcBef>
                <a:spcPts val="600"/>
              </a:spcBef>
            </a:pPr>
            <a:r>
              <a:rPr lang="es-MX" sz="1000" dirty="0"/>
              <a:t>A fin de asegurar una respuesta del servicio, se debe establecer un plazo de respuesta de máximo 10 días hábiles.</a:t>
            </a:r>
          </a:p>
          <a:p>
            <a:pPr lvl="1" algn="just">
              <a:lnSpc>
                <a:spcPct val="100000"/>
              </a:lnSpc>
              <a:spcBef>
                <a:spcPts val="600"/>
              </a:spcBef>
            </a:pPr>
            <a:r>
              <a:rPr lang="es-MX" sz="1000" dirty="0"/>
              <a:t>Dispone que la Oficina debe enviar sus sugerencias a más tardar 1 mes antes del inicio del proceso de elaboración de los PMG y de los Convenios de Desempeño Colectivos (CDC).</a:t>
            </a:r>
          </a:p>
          <a:p>
            <a:pPr algn="just">
              <a:lnSpc>
                <a:spcPct val="100000"/>
              </a:lnSpc>
              <a:spcBef>
                <a:spcPts val="1200"/>
              </a:spcBef>
            </a:pPr>
            <a:endParaRPr lang="es-MX" sz="1100" dirty="0"/>
          </a:p>
          <a:p>
            <a:pPr marL="0" indent="0" algn="just">
              <a:lnSpc>
                <a:spcPct val="100000"/>
              </a:lnSpc>
              <a:spcBef>
                <a:spcPts val="1200"/>
              </a:spcBef>
              <a:buNone/>
            </a:pPr>
            <a:endParaRPr lang="es-MX" sz="1200" dirty="0"/>
          </a:p>
          <a:p>
            <a:pPr marL="0" indent="0" algn="just">
              <a:lnSpc>
                <a:spcPct val="100000"/>
              </a:lnSpc>
              <a:spcBef>
                <a:spcPts val="1200"/>
              </a:spcBef>
              <a:buNone/>
            </a:pPr>
            <a:endParaRPr lang="es-MX" sz="1200" dirty="0"/>
          </a:p>
          <a:p>
            <a:pPr marL="0" indent="0" algn="just">
              <a:lnSpc>
                <a:spcPct val="100000"/>
              </a:lnSpc>
              <a:spcBef>
                <a:spcPts val="0"/>
              </a:spcBef>
              <a:buNone/>
            </a:pPr>
            <a:endParaRPr lang="es-MX" sz="1200" dirty="0"/>
          </a:p>
          <a:p>
            <a:pPr algn="just">
              <a:lnSpc>
                <a:spcPct val="100000"/>
              </a:lnSpc>
              <a:spcBef>
                <a:spcPts val="0"/>
              </a:spcBef>
            </a:pPr>
            <a:endParaRPr lang="es-MX" sz="1050" dirty="0"/>
          </a:p>
        </p:txBody>
      </p:sp>
      <p:sp>
        <p:nvSpPr>
          <p:cNvPr id="6" name="Título 1">
            <a:extLst>
              <a:ext uri="{FF2B5EF4-FFF2-40B4-BE49-F238E27FC236}">
                <a16:creationId xmlns:a16="http://schemas.microsoft.com/office/drawing/2014/main" id="{114A2CA3-F208-E393-85B5-5544C51682ED}"/>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Incentivos al cumplimiento (nuevo art. 26)</a:t>
            </a:r>
            <a:endParaRPr lang="es-CL" sz="2400" dirty="0">
              <a:solidFill>
                <a:schemeClr val="accent2"/>
              </a:solidFill>
            </a:endParaRPr>
          </a:p>
        </p:txBody>
      </p:sp>
    </p:spTree>
    <p:extLst>
      <p:ext uri="{BB962C8B-B14F-4D97-AF65-F5344CB8AC3E}">
        <p14:creationId xmlns:p14="http://schemas.microsoft.com/office/powerpoint/2010/main" val="2524128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4A0C9-68CA-2557-5AB9-61609B2606DB}"/>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986BA7D5-9E7A-1667-0E57-CC2DF7603EFD}"/>
              </a:ext>
            </a:extLst>
          </p:cNvPr>
          <p:cNvSpPr>
            <a:spLocks noGrp="1"/>
          </p:cNvSpPr>
          <p:nvPr>
            <p:ph idx="1"/>
          </p:nvPr>
        </p:nvSpPr>
        <p:spPr>
          <a:xfrm>
            <a:off x="561975" y="1928343"/>
            <a:ext cx="7886700" cy="4558181"/>
          </a:xfrm>
        </p:spPr>
        <p:txBody>
          <a:bodyPr>
            <a:noAutofit/>
          </a:bodyPr>
          <a:lstStyle/>
          <a:p>
            <a:pPr algn="just">
              <a:lnSpc>
                <a:spcPct val="100000"/>
              </a:lnSpc>
              <a:spcBef>
                <a:spcPts val="1200"/>
              </a:spcBef>
            </a:pPr>
            <a:r>
              <a:rPr lang="es-MX" sz="1400" dirty="0"/>
              <a:t>Se agregó un nuevo art 26 que establece sanciones a los jefes de Servicios ante incumplimiento de plazos (estadísticas promedios).</a:t>
            </a:r>
            <a:endParaRPr lang="es-MX" sz="1050" u="sng" dirty="0"/>
          </a:p>
          <a:p>
            <a:pPr algn="just">
              <a:lnSpc>
                <a:spcPct val="100000"/>
              </a:lnSpc>
              <a:spcBef>
                <a:spcPts val="1200"/>
              </a:spcBef>
            </a:pPr>
            <a:r>
              <a:rPr lang="es-MX" sz="1400" dirty="0"/>
              <a:t>Hay ejemplos en que el legislador utilizó sanciones en remuneraciones para asegurar el cumplimiento de medidas:</a:t>
            </a:r>
          </a:p>
          <a:p>
            <a:pPr lvl="1" algn="just">
              <a:lnSpc>
                <a:spcPct val="100000"/>
              </a:lnSpc>
              <a:spcBef>
                <a:spcPts val="1200"/>
              </a:spcBef>
            </a:pPr>
            <a:r>
              <a:rPr lang="es-MX" sz="1100" dirty="0"/>
              <a:t>Ley N°20.285 de Acceso a la Información Pública: autoridad o jefatura o jefe superior del órgano público será sancionado con una multa de 20% a 50% de su remuneración ante denegación infundada o no entrega de la información, en casos que la ley detalla (Título VI de la Ley N°20.285).</a:t>
            </a:r>
          </a:p>
          <a:p>
            <a:pPr lvl="1" algn="just">
              <a:lnSpc>
                <a:spcPct val="100000"/>
              </a:lnSpc>
              <a:spcBef>
                <a:spcPts val="1200"/>
              </a:spcBef>
            </a:pPr>
            <a:r>
              <a:rPr lang="es-MX" sz="1100" dirty="0"/>
              <a:t>Ley Marco de Cambio Climático (N°21.455): multa de una remuneración mensual al alcalde que no elabore el Plan de Acción Comunal de Cambio Climático, y una multa de una media remuneración mensual a la jefatura o jefe superior del órgano público por no elaborar, implementar o hacer seguimiento del Plan Sectorial de Mitigación y Adaptación de Cambio Climático (art. 12° y 17° de la Ley N°21.455).</a:t>
            </a:r>
          </a:p>
          <a:p>
            <a:pPr algn="just">
              <a:lnSpc>
                <a:spcPct val="100000"/>
              </a:lnSpc>
              <a:spcBef>
                <a:spcPts val="1200"/>
              </a:spcBef>
            </a:pPr>
            <a:r>
              <a:rPr lang="es-MX" sz="1600" dirty="0"/>
              <a:t>¿Por qué no replicar la experiencia en la LMAS?</a:t>
            </a:r>
          </a:p>
          <a:p>
            <a:pPr algn="just">
              <a:lnSpc>
                <a:spcPct val="100000"/>
              </a:lnSpc>
              <a:spcBef>
                <a:spcPts val="1200"/>
              </a:spcBef>
            </a:pPr>
            <a:endParaRPr lang="es-MX" sz="1450" dirty="0"/>
          </a:p>
          <a:p>
            <a:pPr lvl="1" algn="just">
              <a:lnSpc>
                <a:spcPct val="100000"/>
              </a:lnSpc>
              <a:spcBef>
                <a:spcPts val="1200"/>
              </a:spcBef>
            </a:pPr>
            <a:endParaRPr lang="es-MX" sz="1050" dirty="0"/>
          </a:p>
          <a:p>
            <a:pPr algn="just">
              <a:lnSpc>
                <a:spcPct val="100000"/>
              </a:lnSpc>
              <a:spcBef>
                <a:spcPts val="1200"/>
              </a:spcBef>
            </a:pPr>
            <a:endParaRPr lang="es-MX" sz="1200" dirty="0"/>
          </a:p>
          <a:p>
            <a:pPr marL="0" indent="0" algn="just">
              <a:lnSpc>
                <a:spcPct val="100000"/>
              </a:lnSpc>
              <a:spcBef>
                <a:spcPts val="1200"/>
              </a:spcBef>
              <a:buNone/>
            </a:pPr>
            <a:endParaRPr lang="es-MX" sz="1400" dirty="0"/>
          </a:p>
          <a:p>
            <a:pPr marL="0" indent="0" algn="just">
              <a:lnSpc>
                <a:spcPct val="100000"/>
              </a:lnSpc>
              <a:spcBef>
                <a:spcPts val="1200"/>
              </a:spcBef>
              <a:buNone/>
            </a:pPr>
            <a:endParaRPr lang="es-MX" sz="1400" dirty="0"/>
          </a:p>
          <a:p>
            <a:pPr marL="0" indent="0" algn="just">
              <a:lnSpc>
                <a:spcPct val="100000"/>
              </a:lnSpc>
              <a:spcBef>
                <a:spcPts val="0"/>
              </a:spcBef>
              <a:buNone/>
            </a:pPr>
            <a:endParaRPr lang="es-MX" sz="1400" dirty="0"/>
          </a:p>
          <a:p>
            <a:pPr algn="just">
              <a:lnSpc>
                <a:spcPct val="100000"/>
              </a:lnSpc>
              <a:spcBef>
                <a:spcPts val="0"/>
              </a:spcBef>
            </a:pPr>
            <a:endParaRPr lang="es-MX" sz="1100" dirty="0"/>
          </a:p>
        </p:txBody>
      </p:sp>
      <p:sp>
        <p:nvSpPr>
          <p:cNvPr id="6" name="Título 1">
            <a:extLst>
              <a:ext uri="{FF2B5EF4-FFF2-40B4-BE49-F238E27FC236}">
                <a16:creationId xmlns:a16="http://schemas.microsoft.com/office/drawing/2014/main" id="{04397C5D-3E22-9BC3-2EB6-CCA87BE51873}"/>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Incentivos al cumplimiento (nuevo art. 26)</a:t>
            </a:r>
            <a:endParaRPr lang="es-CL" sz="2400" dirty="0">
              <a:solidFill>
                <a:schemeClr val="accent2"/>
              </a:solidFill>
            </a:endParaRPr>
          </a:p>
        </p:txBody>
      </p:sp>
    </p:spTree>
    <p:extLst>
      <p:ext uri="{BB962C8B-B14F-4D97-AF65-F5344CB8AC3E}">
        <p14:creationId xmlns:p14="http://schemas.microsoft.com/office/powerpoint/2010/main" val="146888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605D8-BEF8-31C2-4CED-07C8A8F1FB0C}"/>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58ECCB81-9EB2-89A0-59FE-4DE339DEA628}"/>
              </a:ext>
            </a:extLst>
          </p:cNvPr>
          <p:cNvSpPr>
            <a:spLocks noGrp="1"/>
          </p:cNvSpPr>
          <p:nvPr>
            <p:ph idx="1"/>
          </p:nvPr>
        </p:nvSpPr>
        <p:spPr>
          <a:xfrm>
            <a:off x="561975" y="1928343"/>
            <a:ext cx="7886700" cy="4558181"/>
          </a:xfrm>
        </p:spPr>
        <p:txBody>
          <a:bodyPr>
            <a:noAutofit/>
          </a:bodyPr>
          <a:lstStyle/>
          <a:p>
            <a:pPr algn="just">
              <a:lnSpc>
                <a:spcPct val="100000"/>
              </a:lnSpc>
              <a:spcBef>
                <a:spcPts val="1200"/>
              </a:spcBef>
            </a:pPr>
            <a:r>
              <a:rPr lang="es-MX" sz="1200" u="sng" dirty="0"/>
              <a:t>Nuevo artículo</a:t>
            </a:r>
            <a:r>
              <a:rPr lang="es-MX" sz="1200" dirty="0"/>
              <a:t>: El </a:t>
            </a:r>
            <a:r>
              <a:rPr lang="es-MX" sz="1200" b="1" dirty="0"/>
              <a:t>incumplimiento de los plazos de tramitación </a:t>
            </a:r>
            <a:r>
              <a:rPr lang="es-MX" sz="1200" dirty="0"/>
              <a:t>de proyectos señalados en las respectivas normativas sectoriales por parte de la jefatura superior del órgano o servicio, será sancionado con </a:t>
            </a:r>
            <a:r>
              <a:rPr lang="es-MX" sz="1200" b="1" dirty="0"/>
              <a:t>multa, gradual e incremental según proporción del tiempo incumplido, equivalente a un porcentaje de su remuneración mensual</a:t>
            </a:r>
            <a:r>
              <a:rPr lang="es-MX" sz="1200" dirty="0"/>
              <a:t>, previa instrucción de una investigación sumaria o sumario administrativo, llevado a cabo por la Contraloría. </a:t>
            </a:r>
          </a:p>
          <a:p>
            <a:pPr algn="just">
              <a:lnSpc>
                <a:spcPct val="100000"/>
              </a:lnSpc>
              <a:spcBef>
                <a:spcPts val="1200"/>
              </a:spcBef>
            </a:pPr>
            <a:r>
              <a:rPr lang="es-MX" sz="1200" dirty="0"/>
              <a:t>Para efectos de determinar los tiempos de respuesta de cada órgano o servicio, el MINECON </a:t>
            </a:r>
            <a:r>
              <a:rPr lang="es-MX" sz="1200" u="sng" dirty="0"/>
              <a:t>elaborará un reporte semestral </a:t>
            </a:r>
            <a:r>
              <a:rPr lang="es-MX" sz="1200" dirty="0"/>
              <a:t>según los datos de SUPER, que deberá remitirse a la Contraloría y a los órganos correspondientes.</a:t>
            </a:r>
          </a:p>
          <a:p>
            <a:pPr algn="just">
              <a:lnSpc>
                <a:spcPct val="100000"/>
              </a:lnSpc>
              <a:spcBef>
                <a:spcPts val="1200"/>
              </a:spcBef>
            </a:pPr>
            <a:r>
              <a:rPr lang="es-MX" sz="1200" dirty="0"/>
              <a:t>Elementos claves:</a:t>
            </a:r>
          </a:p>
          <a:p>
            <a:pPr lvl="1" algn="just">
              <a:lnSpc>
                <a:spcPct val="100000"/>
              </a:lnSpc>
              <a:spcBef>
                <a:spcPts val="600"/>
              </a:spcBef>
            </a:pPr>
            <a:r>
              <a:rPr lang="es-MX" sz="1100" dirty="0"/>
              <a:t>Requiere un sumario previo de CGR</a:t>
            </a:r>
          </a:p>
          <a:p>
            <a:pPr lvl="1" algn="just">
              <a:lnSpc>
                <a:spcPct val="100000"/>
              </a:lnSpc>
              <a:spcBef>
                <a:spcPts val="600"/>
              </a:spcBef>
            </a:pPr>
            <a:r>
              <a:rPr lang="es-MX" sz="1100" dirty="0"/>
              <a:t>Tiempos promedios de respuesta en base a datos objetivos elaborados por SUPER o por fuentes comprobables del servicio, en caso de no estar conectado a SUPER.</a:t>
            </a:r>
          </a:p>
          <a:p>
            <a:pPr lvl="1" algn="just">
              <a:lnSpc>
                <a:spcPct val="100000"/>
              </a:lnSpc>
              <a:spcBef>
                <a:spcPts val="600"/>
              </a:spcBef>
            </a:pPr>
            <a:r>
              <a:rPr lang="es-MX" sz="1100" dirty="0"/>
              <a:t>Aplicación de sanciones comenzará un año después de la entrada en vigencia de la ley (Artículo vigésimo noveno transitorio).</a:t>
            </a:r>
          </a:p>
          <a:p>
            <a:pPr lvl="1" algn="just">
              <a:lnSpc>
                <a:spcPct val="100000"/>
              </a:lnSpc>
              <a:spcBef>
                <a:spcPts val="600"/>
              </a:spcBef>
            </a:pPr>
            <a:r>
              <a:rPr lang="es-MX" sz="1100" dirty="0"/>
              <a:t>En el peor escenario, la multa afectaría sólo remuneraciones al año.</a:t>
            </a:r>
          </a:p>
          <a:p>
            <a:pPr algn="just">
              <a:lnSpc>
                <a:spcPct val="100000"/>
              </a:lnSpc>
              <a:spcBef>
                <a:spcPts val="1200"/>
              </a:spcBef>
            </a:pPr>
            <a:r>
              <a:rPr lang="es-CL" sz="1200" dirty="0"/>
              <a:t>Para enfrentar los extensos tiempos de tramitación, que en algunos casos superan en un 300% los plazos establecidos, consideramos fundamental implementar mecanismos que aseguren que los órganos sectoriales cumplan con dichos plazos. En ese sentido, </a:t>
            </a:r>
            <a:r>
              <a:rPr lang="es-CL" sz="1200" b="1" dirty="0"/>
              <a:t>la medida propuesta debiera mantenerse. </a:t>
            </a:r>
            <a:endParaRPr lang="es-MX" sz="1200" b="1" dirty="0"/>
          </a:p>
          <a:p>
            <a:pPr algn="just">
              <a:lnSpc>
                <a:spcPct val="100000"/>
              </a:lnSpc>
              <a:spcBef>
                <a:spcPts val="1200"/>
              </a:spcBef>
            </a:pPr>
            <a:endParaRPr lang="es-MX" sz="1100" dirty="0"/>
          </a:p>
          <a:p>
            <a:pPr marL="0" indent="0" algn="just">
              <a:lnSpc>
                <a:spcPct val="100000"/>
              </a:lnSpc>
              <a:spcBef>
                <a:spcPts val="1200"/>
              </a:spcBef>
              <a:buNone/>
            </a:pPr>
            <a:endParaRPr lang="es-MX" sz="1200" dirty="0"/>
          </a:p>
          <a:p>
            <a:pPr marL="0" indent="0" algn="just">
              <a:lnSpc>
                <a:spcPct val="100000"/>
              </a:lnSpc>
              <a:spcBef>
                <a:spcPts val="1200"/>
              </a:spcBef>
              <a:buNone/>
            </a:pPr>
            <a:endParaRPr lang="es-MX" sz="1200" dirty="0"/>
          </a:p>
          <a:p>
            <a:pPr marL="0" indent="0" algn="just">
              <a:lnSpc>
                <a:spcPct val="100000"/>
              </a:lnSpc>
              <a:spcBef>
                <a:spcPts val="0"/>
              </a:spcBef>
              <a:buNone/>
            </a:pPr>
            <a:endParaRPr lang="es-MX" sz="1200" dirty="0"/>
          </a:p>
          <a:p>
            <a:pPr algn="just">
              <a:lnSpc>
                <a:spcPct val="100000"/>
              </a:lnSpc>
              <a:spcBef>
                <a:spcPts val="0"/>
              </a:spcBef>
            </a:pPr>
            <a:endParaRPr lang="es-MX" sz="1050" dirty="0"/>
          </a:p>
        </p:txBody>
      </p:sp>
      <p:sp>
        <p:nvSpPr>
          <p:cNvPr id="6" name="Título 1">
            <a:extLst>
              <a:ext uri="{FF2B5EF4-FFF2-40B4-BE49-F238E27FC236}">
                <a16:creationId xmlns:a16="http://schemas.microsoft.com/office/drawing/2014/main" id="{8EF8BB3B-C32F-ACF3-D424-CB5764607EA9}"/>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Incentivos al cumplimiento (nuevo art. 26)</a:t>
            </a:r>
            <a:endParaRPr lang="es-CL" sz="2400" dirty="0">
              <a:solidFill>
                <a:schemeClr val="accent2"/>
              </a:solidFill>
            </a:endParaRPr>
          </a:p>
        </p:txBody>
      </p:sp>
    </p:spTree>
    <p:extLst>
      <p:ext uri="{BB962C8B-B14F-4D97-AF65-F5344CB8AC3E}">
        <p14:creationId xmlns:p14="http://schemas.microsoft.com/office/powerpoint/2010/main" val="253517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839C9-6D20-73C1-053C-F62EF9C84CDE}"/>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28080083-2333-A218-8A38-387B9C7494B7}"/>
              </a:ext>
            </a:extLst>
          </p:cNvPr>
          <p:cNvSpPr>
            <a:spLocks noGrp="1"/>
          </p:cNvSpPr>
          <p:nvPr>
            <p:ph idx="1"/>
          </p:nvPr>
        </p:nvSpPr>
        <p:spPr>
          <a:xfrm>
            <a:off x="628650" y="1928344"/>
            <a:ext cx="7886700" cy="4057786"/>
          </a:xfrm>
        </p:spPr>
        <p:txBody>
          <a:bodyPr>
            <a:noAutofit/>
          </a:bodyPr>
          <a:lstStyle/>
          <a:p>
            <a:pPr algn="just">
              <a:lnSpc>
                <a:spcPct val="100000"/>
              </a:lnSpc>
              <a:spcBef>
                <a:spcPts val="1200"/>
              </a:spcBef>
            </a:pPr>
            <a:r>
              <a:rPr lang="es-MX" sz="1200" u="sng" dirty="0"/>
              <a:t>Excepciones a la aplicación de la ley</a:t>
            </a:r>
            <a:r>
              <a:rPr lang="es-MX" sz="1200" dirty="0"/>
              <a:t>: </a:t>
            </a:r>
          </a:p>
          <a:p>
            <a:pPr lvl="1" algn="just">
              <a:lnSpc>
                <a:spcPct val="100000"/>
              </a:lnSpc>
              <a:spcBef>
                <a:spcPts val="1200"/>
              </a:spcBef>
            </a:pPr>
            <a:r>
              <a:rPr lang="es-MX" sz="1100" dirty="0"/>
              <a:t>Contraloría, las Fuerzas de Orden y Seguridad Pública, el Banco Central y empresas públicas creadas por ley. </a:t>
            </a:r>
          </a:p>
          <a:p>
            <a:pPr lvl="1" algn="just">
              <a:lnSpc>
                <a:spcPct val="100000"/>
              </a:lnSpc>
              <a:spcBef>
                <a:spcPts val="1200"/>
              </a:spcBef>
            </a:pPr>
            <a:r>
              <a:rPr lang="es-MX" sz="1100" dirty="0"/>
              <a:t>Ahora bien, los organismos exceptuados podrán optar por sujetarse voluntariamente a la SUPER, siempre que resulten compatibles con la naturaleza de sus funciones.</a:t>
            </a:r>
          </a:p>
          <a:p>
            <a:pPr algn="just">
              <a:lnSpc>
                <a:spcPct val="100000"/>
              </a:lnSpc>
              <a:spcBef>
                <a:spcPts val="1200"/>
              </a:spcBef>
            </a:pPr>
            <a:r>
              <a:rPr lang="es-MX" sz="1200" u="sng" dirty="0"/>
              <a:t>Excepciones:</a:t>
            </a:r>
            <a:r>
              <a:rPr lang="es-MX" sz="1200" dirty="0"/>
              <a:t> entre otras, el PDL excluye expresamente las autorizaciones del SEIA y los PAS entregados dentro del SEIA (art. 4 letra a))</a:t>
            </a:r>
          </a:p>
          <a:p>
            <a:pPr algn="just">
              <a:lnSpc>
                <a:spcPct val="100000"/>
              </a:lnSpc>
              <a:spcBef>
                <a:spcPts val="600"/>
              </a:spcBef>
            </a:pPr>
            <a:r>
              <a:rPr lang="es-MX" sz="1200" b="1" u="sng" dirty="0"/>
              <a:t>Reintegrar</a:t>
            </a:r>
            <a:r>
              <a:rPr lang="es-MX" sz="1200" dirty="0"/>
              <a:t> a las exclusiones el pronunciamiento de MDSF sobre la evaluación técnica – económica de las iniciativas de inversión</a:t>
            </a:r>
          </a:p>
          <a:p>
            <a:pPr lvl="1" algn="just">
              <a:lnSpc>
                <a:spcPct val="100000"/>
              </a:lnSpc>
              <a:spcBef>
                <a:spcPts val="600"/>
              </a:spcBef>
            </a:pPr>
            <a:r>
              <a:rPr lang="es-MX" sz="1100" dirty="0"/>
              <a:t>El pronunciamiento de MDSF es un </a:t>
            </a:r>
            <a:r>
              <a:rPr lang="es-MX" sz="1100" u="sng" dirty="0"/>
              <a:t>documento interno de la administración (art. 19 bis DFL 1263 sobre la Administración Financiera del Estado)</a:t>
            </a:r>
            <a:r>
              <a:rPr lang="es-MX" sz="1100" dirty="0"/>
              <a:t>, es un requisito para la identificación presupuestaria, la Toma de Razón de CGR y el llamado a licitación. </a:t>
            </a:r>
          </a:p>
          <a:p>
            <a:pPr lvl="1" algn="just">
              <a:lnSpc>
                <a:spcPct val="100000"/>
              </a:lnSpc>
              <a:spcBef>
                <a:spcPts val="600"/>
              </a:spcBef>
            </a:pPr>
            <a:r>
              <a:rPr lang="es-MX" sz="1100" dirty="0"/>
              <a:t>No es un permiso en sí mismo. Su incorporación a LMAS es equivalente a aplicarla a las identificaciones presupuestarias de </a:t>
            </a:r>
            <a:r>
              <a:rPr lang="es-MX" sz="1100" dirty="0" err="1"/>
              <a:t>Dipres</a:t>
            </a:r>
            <a:r>
              <a:rPr lang="es-MX" sz="1100" dirty="0"/>
              <a:t>.</a:t>
            </a:r>
          </a:p>
          <a:p>
            <a:pPr lvl="1" algn="just">
              <a:lnSpc>
                <a:spcPct val="100000"/>
              </a:lnSpc>
              <a:spcBef>
                <a:spcPts val="600"/>
              </a:spcBef>
            </a:pPr>
            <a:r>
              <a:rPr lang="es-MX" sz="1100" u="sng" dirty="0"/>
              <a:t>Su exclusión se relaciona con el cuidado del gasto público</a:t>
            </a:r>
            <a:r>
              <a:rPr lang="es-MX" sz="1100" dirty="0"/>
              <a:t>: similar argumento para excluir de LMAS a los actos administrativos que conceden beneficios (patrocinios, subsidios, pensiones, montepíos, becas, o cualquier otra especie de auspicio o financiamiento con fondos públicos) (letra e, art 4, LMAS).</a:t>
            </a:r>
          </a:p>
          <a:p>
            <a:pPr lvl="1" algn="just">
              <a:lnSpc>
                <a:spcPct val="100000"/>
              </a:lnSpc>
              <a:spcBef>
                <a:spcPts val="600"/>
              </a:spcBef>
            </a:pPr>
            <a:r>
              <a:rPr lang="es-MX" sz="1100" dirty="0"/>
              <a:t>Pronunciamientos de MDSF tienen plazo máximo (5 días admisibilidad, 10 días emisión RATE, Fuente: NIP 2024).</a:t>
            </a:r>
          </a:p>
          <a:p>
            <a:pPr marL="457200" lvl="1" indent="0" algn="just">
              <a:lnSpc>
                <a:spcPct val="100000"/>
              </a:lnSpc>
              <a:spcBef>
                <a:spcPts val="600"/>
              </a:spcBef>
              <a:buNone/>
            </a:pPr>
            <a:endParaRPr lang="es-MX" sz="1100" u="sng" dirty="0"/>
          </a:p>
        </p:txBody>
      </p:sp>
      <p:sp>
        <p:nvSpPr>
          <p:cNvPr id="6" name="Título 1">
            <a:extLst>
              <a:ext uri="{FF2B5EF4-FFF2-40B4-BE49-F238E27FC236}">
                <a16:creationId xmlns:a16="http://schemas.microsoft.com/office/drawing/2014/main" id="{0D18F22D-5903-ED2B-8820-9537A435326D}"/>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Exclusiones del Sistema (art. 3 y 4)</a:t>
            </a:r>
            <a:endParaRPr lang="es-CL" sz="2400" dirty="0">
              <a:solidFill>
                <a:schemeClr val="accent2"/>
              </a:solidFill>
            </a:endParaRPr>
          </a:p>
        </p:txBody>
      </p:sp>
    </p:spTree>
    <p:extLst>
      <p:ext uri="{BB962C8B-B14F-4D97-AF65-F5344CB8AC3E}">
        <p14:creationId xmlns:p14="http://schemas.microsoft.com/office/powerpoint/2010/main" val="115281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839C9-6D20-73C1-053C-F62EF9C84CDE}"/>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28080083-2333-A218-8A38-387B9C7494B7}"/>
              </a:ext>
            </a:extLst>
          </p:cNvPr>
          <p:cNvSpPr>
            <a:spLocks noGrp="1"/>
          </p:cNvSpPr>
          <p:nvPr>
            <p:ph idx="1"/>
          </p:nvPr>
        </p:nvSpPr>
        <p:spPr>
          <a:xfrm>
            <a:off x="628650" y="1928344"/>
            <a:ext cx="7886700" cy="4057786"/>
          </a:xfrm>
        </p:spPr>
        <p:txBody>
          <a:bodyPr>
            <a:noAutofit/>
          </a:bodyPr>
          <a:lstStyle/>
          <a:p>
            <a:pPr algn="just">
              <a:lnSpc>
                <a:spcPct val="100000"/>
              </a:lnSpc>
              <a:spcBef>
                <a:spcPts val="1200"/>
              </a:spcBef>
            </a:pPr>
            <a:r>
              <a:rPr lang="es-ES" sz="1600" dirty="0"/>
              <a:t>Es la plataforma digital administrada por la Oficina, que aspira a centralizar la gestión de autorizaciones sectoriales, avisos y declaraciones juradas, la cual se lleva a rango legal.</a:t>
            </a:r>
          </a:p>
          <a:p>
            <a:pPr algn="just">
              <a:lnSpc>
                <a:spcPct val="100000"/>
              </a:lnSpc>
              <a:spcBef>
                <a:spcPts val="1200"/>
              </a:spcBef>
            </a:pPr>
            <a:r>
              <a:rPr lang="es-ES" sz="1600" dirty="0"/>
              <a:t>Será obligatoria para los órganos sectoriales y permitirá el seguimiento de los trámites.</a:t>
            </a:r>
          </a:p>
          <a:p>
            <a:pPr algn="just">
              <a:lnSpc>
                <a:spcPct val="100000"/>
              </a:lnSpc>
              <a:spcBef>
                <a:spcPts val="1200"/>
              </a:spcBef>
            </a:pPr>
            <a:r>
              <a:rPr lang="es-ES" sz="1600" dirty="0"/>
              <a:t>Este sistema dispondrá de un canal de denuncias, reclamaciones u observaciones del público respecto de los órganos de la Administración, en el marco de procedimientos sectoriales, que se mantendrá reservado (art. 58°). Es necesario regular con mayor detalle el procedimiento a realizar una vez ingresada una denuncia, pues la Oficina sólo debe comunicar al servicio respectivo.</a:t>
            </a:r>
          </a:p>
        </p:txBody>
      </p:sp>
      <p:sp>
        <p:nvSpPr>
          <p:cNvPr id="6" name="Título 1">
            <a:extLst>
              <a:ext uri="{FF2B5EF4-FFF2-40B4-BE49-F238E27FC236}">
                <a16:creationId xmlns:a16="http://schemas.microsoft.com/office/drawing/2014/main" id="{0D18F22D-5903-ED2B-8820-9537A435326D}"/>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Plataforma SUPER (art. 52 a 58)</a:t>
            </a:r>
            <a:endParaRPr lang="es-CL" sz="2400" dirty="0">
              <a:solidFill>
                <a:schemeClr val="accent2"/>
              </a:solidFill>
            </a:endParaRPr>
          </a:p>
        </p:txBody>
      </p:sp>
    </p:spTree>
    <p:extLst>
      <p:ext uri="{BB962C8B-B14F-4D97-AF65-F5344CB8AC3E}">
        <p14:creationId xmlns:p14="http://schemas.microsoft.com/office/powerpoint/2010/main" val="172165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839C9-6D20-73C1-053C-F62EF9C84CDE}"/>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28080083-2333-A218-8A38-387B9C7494B7}"/>
              </a:ext>
            </a:extLst>
          </p:cNvPr>
          <p:cNvSpPr>
            <a:spLocks noGrp="1"/>
          </p:cNvSpPr>
          <p:nvPr>
            <p:ph idx="1"/>
          </p:nvPr>
        </p:nvSpPr>
        <p:spPr>
          <a:xfrm>
            <a:off x="628650" y="1928344"/>
            <a:ext cx="7886700" cy="4057786"/>
          </a:xfrm>
        </p:spPr>
        <p:txBody>
          <a:bodyPr>
            <a:noAutofit/>
          </a:bodyPr>
          <a:lstStyle/>
          <a:p>
            <a:pPr algn="just">
              <a:lnSpc>
                <a:spcPct val="100000"/>
              </a:lnSpc>
              <a:spcBef>
                <a:spcPts val="1200"/>
              </a:spcBef>
            </a:pPr>
            <a:r>
              <a:rPr lang="es-ES" sz="1400" dirty="0"/>
              <a:t>El PDL trata de formalizar el desempeño ideal en los procedimientos de autorizaciones sectoriales.</a:t>
            </a:r>
            <a:r>
              <a:rPr lang="es-MX" sz="1400" dirty="0"/>
              <a:t> Pero todo el diseño del PDL recuerda que el control final lo tiene cada organismo sectorial y sus leyes.</a:t>
            </a:r>
          </a:p>
          <a:p>
            <a:pPr algn="just">
              <a:lnSpc>
                <a:spcPct val="100000"/>
              </a:lnSpc>
              <a:spcBef>
                <a:spcPts val="1200"/>
              </a:spcBef>
            </a:pPr>
            <a:r>
              <a:rPr lang="es-CL" sz="1400" dirty="0"/>
              <a:t>Es necesario mantener en la ley incentivos al cumplimiento de los plazos: </a:t>
            </a:r>
            <a:r>
              <a:rPr lang="es-ES" sz="1400" dirty="0"/>
              <a:t>indicadores mínimos de desempeño relacionados con cumplimento de plazos y/o cambios en los PMG y Convenios de Desempeño de los respectivos organismos públicos. </a:t>
            </a:r>
          </a:p>
          <a:p>
            <a:pPr marL="228600" lvl="1" algn="just">
              <a:lnSpc>
                <a:spcPct val="100000"/>
              </a:lnSpc>
              <a:spcBef>
                <a:spcPts val="1200"/>
              </a:spcBef>
              <a:spcAft>
                <a:spcPts val="800"/>
              </a:spcAft>
            </a:pPr>
            <a:r>
              <a:rPr lang="es-ES" sz="1400" b="1" dirty="0"/>
              <a:t>El impacto no será inmediato</a:t>
            </a:r>
            <a:r>
              <a:rPr lang="es-ES" sz="1400" dirty="0"/>
              <a:t>, ya que su implementación plena dependerá de varios procesos previos, como la dictación de reglamentos, cuyo alcance y cantidad no están claramente definidos.</a:t>
            </a:r>
            <a:r>
              <a:rPr lang="es-CL"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lvl="1" algn="just">
              <a:lnSpc>
                <a:spcPct val="100000"/>
              </a:lnSpc>
              <a:spcBef>
                <a:spcPts val="1200"/>
              </a:spcBef>
              <a:spcAft>
                <a:spcPts val="800"/>
              </a:spcAft>
            </a:pPr>
            <a:r>
              <a:rPr lang="es-CL" sz="1400" dirty="0"/>
              <a:t>El activo del PDL es la plataforma SUPER y la transparencia y registro del real desempeño del estado.</a:t>
            </a:r>
          </a:p>
          <a:p>
            <a:pPr marL="228600" lvl="1" algn="just">
              <a:lnSpc>
                <a:spcPct val="100000"/>
              </a:lnSpc>
              <a:spcBef>
                <a:spcPts val="1200"/>
              </a:spcBef>
              <a:spcAft>
                <a:spcPts val="800"/>
              </a:spcAft>
            </a:pPr>
            <a:endParaRPr lang="es-ES" sz="1400" dirty="0"/>
          </a:p>
        </p:txBody>
      </p:sp>
      <p:sp>
        <p:nvSpPr>
          <p:cNvPr id="6" name="Título 1">
            <a:extLst>
              <a:ext uri="{FF2B5EF4-FFF2-40B4-BE49-F238E27FC236}">
                <a16:creationId xmlns:a16="http://schemas.microsoft.com/office/drawing/2014/main" id="{0D18F22D-5903-ED2B-8820-9537A435326D}"/>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Comentarios finales</a:t>
            </a:r>
            <a:endParaRPr lang="es-CL" sz="2400" dirty="0">
              <a:solidFill>
                <a:schemeClr val="accent2"/>
              </a:solidFill>
            </a:endParaRPr>
          </a:p>
        </p:txBody>
      </p:sp>
    </p:spTree>
    <p:extLst>
      <p:ext uri="{BB962C8B-B14F-4D97-AF65-F5344CB8AC3E}">
        <p14:creationId xmlns:p14="http://schemas.microsoft.com/office/powerpoint/2010/main" val="2244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7098" y="2717490"/>
            <a:ext cx="7772400" cy="931863"/>
          </a:xfrm>
        </p:spPr>
        <p:txBody>
          <a:bodyPr>
            <a:noAutofit/>
          </a:bodyPr>
          <a:lstStyle/>
          <a:p>
            <a:r>
              <a:rPr lang="es-ES_tradnl" sz="3600" b="1" dirty="0"/>
              <a:t>Comentarios </a:t>
            </a:r>
            <a:r>
              <a:rPr lang="es-CL" sz="3600" b="1" dirty="0"/>
              <a:t>PDL que Establece una Ley Marco de Autorizaciones Sectoriales (Boletín N°16.566-03)</a:t>
            </a:r>
            <a:endParaRPr lang="es-ES_tradnl" sz="3600" b="1" dirty="0">
              <a:latin typeface="Bison" charset="0"/>
              <a:ea typeface="Bison" charset="0"/>
              <a:cs typeface="Bison" charset="0"/>
            </a:endParaRPr>
          </a:p>
        </p:txBody>
      </p:sp>
      <p:sp>
        <p:nvSpPr>
          <p:cNvPr id="4" name="CuadroTexto 3">
            <a:extLst>
              <a:ext uri="{FF2B5EF4-FFF2-40B4-BE49-F238E27FC236}">
                <a16:creationId xmlns:a16="http://schemas.microsoft.com/office/drawing/2014/main" id="{C5A190D1-74A4-4359-B904-3893E9EC81F8}"/>
              </a:ext>
            </a:extLst>
          </p:cNvPr>
          <p:cNvSpPr txBox="1"/>
          <p:nvPr/>
        </p:nvSpPr>
        <p:spPr>
          <a:xfrm>
            <a:off x="1264298" y="4827147"/>
            <a:ext cx="7065023" cy="646331"/>
          </a:xfrm>
          <a:prstGeom prst="rect">
            <a:avLst/>
          </a:prstGeom>
          <a:noFill/>
        </p:spPr>
        <p:txBody>
          <a:bodyPr wrap="square" rtlCol="0">
            <a:spAutoFit/>
          </a:bodyPr>
          <a:lstStyle/>
          <a:p>
            <a:pPr algn="ctr"/>
            <a:endParaRPr lang="es-CL" dirty="0">
              <a:latin typeface="Raleway"/>
            </a:endParaRPr>
          </a:p>
          <a:p>
            <a:pPr algn="ctr"/>
            <a:r>
              <a:rPr lang="es-CL" dirty="0">
                <a:latin typeface="Raleway"/>
              </a:rPr>
              <a:t>Octubre de 2024 </a:t>
            </a:r>
          </a:p>
        </p:txBody>
      </p:sp>
    </p:spTree>
    <p:extLst>
      <p:ext uri="{BB962C8B-B14F-4D97-AF65-F5344CB8AC3E}">
        <p14:creationId xmlns:p14="http://schemas.microsoft.com/office/powerpoint/2010/main" val="83926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6788-75C0-F06F-AD4B-B98EA6E722C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22C0B17-1C4C-A0EF-0999-96FE3627BB2F}"/>
              </a:ext>
            </a:extLst>
          </p:cNvPr>
          <p:cNvSpPr>
            <a:spLocks noGrp="1"/>
          </p:cNvSpPr>
          <p:nvPr>
            <p:ph type="title"/>
          </p:nvPr>
        </p:nvSpPr>
        <p:spPr>
          <a:xfrm>
            <a:off x="492172" y="830493"/>
            <a:ext cx="7886700" cy="680223"/>
          </a:xfrm>
        </p:spPr>
        <p:txBody>
          <a:bodyPr>
            <a:normAutofit/>
          </a:bodyPr>
          <a:lstStyle/>
          <a:p>
            <a:r>
              <a:rPr lang="es-CL" sz="2800" dirty="0"/>
              <a:t>Contenido</a:t>
            </a:r>
          </a:p>
        </p:txBody>
      </p:sp>
      <p:sp>
        <p:nvSpPr>
          <p:cNvPr id="4" name="Marcador de contenido 2">
            <a:extLst>
              <a:ext uri="{FF2B5EF4-FFF2-40B4-BE49-F238E27FC236}">
                <a16:creationId xmlns:a16="http://schemas.microsoft.com/office/drawing/2014/main" id="{D47BDD18-4A52-8651-975C-897655B0AD01}"/>
              </a:ext>
            </a:extLst>
          </p:cNvPr>
          <p:cNvSpPr>
            <a:spLocks noGrp="1"/>
          </p:cNvSpPr>
          <p:nvPr>
            <p:ph idx="1"/>
          </p:nvPr>
        </p:nvSpPr>
        <p:spPr>
          <a:xfrm>
            <a:off x="492172" y="1678725"/>
            <a:ext cx="7886700" cy="3684845"/>
          </a:xfrm>
        </p:spPr>
        <p:txBody>
          <a:bodyPr>
            <a:noAutofit/>
          </a:bodyPr>
          <a:lstStyle/>
          <a:p>
            <a:pPr algn="just">
              <a:lnSpc>
                <a:spcPct val="100000"/>
              </a:lnSpc>
              <a:spcBef>
                <a:spcPts val="1200"/>
              </a:spcBef>
            </a:pPr>
            <a:r>
              <a:rPr lang="es-MX" sz="2000" dirty="0"/>
              <a:t>Comentarios generales al proyecto de ley</a:t>
            </a:r>
            <a:endParaRPr lang="es-MX" sz="1600" dirty="0"/>
          </a:p>
          <a:p>
            <a:pPr algn="just">
              <a:lnSpc>
                <a:spcPct val="100000"/>
              </a:lnSpc>
              <a:spcBef>
                <a:spcPts val="1200"/>
              </a:spcBef>
            </a:pPr>
            <a:endParaRPr lang="es-MX" sz="1200" dirty="0"/>
          </a:p>
          <a:p>
            <a:pPr algn="just">
              <a:lnSpc>
                <a:spcPct val="100000"/>
              </a:lnSpc>
              <a:spcBef>
                <a:spcPts val="1200"/>
              </a:spcBef>
            </a:pPr>
            <a:r>
              <a:rPr lang="es-MX" sz="2000" dirty="0"/>
              <a:t>Análisis específicos de algunas propuestas</a:t>
            </a:r>
          </a:p>
          <a:p>
            <a:pPr marL="800100" lvl="1" indent="-342900" algn="just">
              <a:lnSpc>
                <a:spcPct val="100000"/>
              </a:lnSpc>
              <a:spcBef>
                <a:spcPts val="600"/>
              </a:spcBef>
              <a:buFont typeface="+mj-lt"/>
              <a:buAutoNum type="arabicPeriod"/>
            </a:pPr>
            <a:r>
              <a:rPr lang="es-MX" sz="1600" dirty="0"/>
              <a:t>Proyectos o actividades priorizadas y su tramitación ágil</a:t>
            </a:r>
          </a:p>
          <a:p>
            <a:pPr marL="800100" lvl="1" indent="-342900" algn="just">
              <a:lnSpc>
                <a:spcPct val="100000"/>
              </a:lnSpc>
              <a:spcBef>
                <a:spcPts val="600"/>
              </a:spcBef>
              <a:buFont typeface="+mj-lt"/>
              <a:buAutoNum type="arabicPeriod"/>
            </a:pPr>
            <a:r>
              <a:rPr lang="es-MX" sz="1600" dirty="0"/>
              <a:t>Mecanismos de mejora regulatoria</a:t>
            </a:r>
          </a:p>
          <a:p>
            <a:pPr marL="800100" lvl="1" indent="-342900" algn="just">
              <a:lnSpc>
                <a:spcPct val="100000"/>
              </a:lnSpc>
              <a:spcBef>
                <a:spcPts val="600"/>
              </a:spcBef>
              <a:buFont typeface="+mj-lt"/>
              <a:buAutoNum type="arabicPeriod"/>
            </a:pPr>
            <a:r>
              <a:rPr lang="es-MX" sz="1600" dirty="0"/>
              <a:t>Técnicas habilitantes alternativas a la autorización</a:t>
            </a:r>
          </a:p>
          <a:p>
            <a:pPr marL="800100" lvl="1" indent="-342900" algn="just">
              <a:lnSpc>
                <a:spcPct val="100000"/>
              </a:lnSpc>
              <a:spcBef>
                <a:spcPts val="600"/>
              </a:spcBef>
              <a:buFont typeface="+mj-lt"/>
              <a:buAutoNum type="arabicPeriod"/>
            </a:pPr>
            <a:r>
              <a:rPr lang="es-MX" sz="1600" dirty="0"/>
              <a:t>Silencio administrativo</a:t>
            </a:r>
          </a:p>
          <a:p>
            <a:pPr marL="800100" lvl="1" indent="-342900" algn="just">
              <a:lnSpc>
                <a:spcPct val="100000"/>
              </a:lnSpc>
              <a:spcBef>
                <a:spcPts val="600"/>
              </a:spcBef>
              <a:buFont typeface="+mj-lt"/>
              <a:buAutoNum type="arabicPeriod"/>
            </a:pPr>
            <a:r>
              <a:rPr lang="es-MX" sz="1600" dirty="0"/>
              <a:t>Incentivos al cumplimiento</a:t>
            </a:r>
          </a:p>
          <a:p>
            <a:pPr marL="800100" lvl="1" indent="-342900" algn="just">
              <a:lnSpc>
                <a:spcPct val="100000"/>
              </a:lnSpc>
              <a:spcBef>
                <a:spcPts val="600"/>
              </a:spcBef>
              <a:buFont typeface="+mj-lt"/>
              <a:buAutoNum type="arabicPeriod"/>
            </a:pPr>
            <a:r>
              <a:rPr lang="es-MX" sz="1600" dirty="0"/>
              <a:t>Exclusiones del Sistema</a:t>
            </a:r>
          </a:p>
          <a:p>
            <a:pPr marL="800100" lvl="1" indent="-342900" algn="just">
              <a:lnSpc>
                <a:spcPct val="100000"/>
              </a:lnSpc>
              <a:spcBef>
                <a:spcPts val="600"/>
              </a:spcBef>
              <a:buFont typeface="+mj-lt"/>
              <a:buAutoNum type="arabicPeriod"/>
            </a:pPr>
            <a:r>
              <a:rPr lang="es-MX" sz="1600" dirty="0"/>
              <a:t>Plataforma SUPER</a:t>
            </a:r>
          </a:p>
          <a:p>
            <a:pPr algn="just">
              <a:lnSpc>
                <a:spcPct val="100000"/>
              </a:lnSpc>
              <a:spcBef>
                <a:spcPts val="1200"/>
              </a:spcBef>
            </a:pPr>
            <a:endParaRPr lang="es-MX" sz="1200" dirty="0"/>
          </a:p>
          <a:p>
            <a:pPr algn="just">
              <a:lnSpc>
                <a:spcPct val="100000"/>
              </a:lnSpc>
              <a:spcBef>
                <a:spcPts val="1200"/>
              </a:spcBef>
            </a:pPr>
            <a:r>
              <a:rPr lang="es-MX" sz="2000" dirty="0"/>
              <a:t>Comentarios Finales</a:t>
            </a:r>
          </a:p>
        </p:txBody>
      </p:sp>
    </p:spTree>
    <p:extLst>
      <p:ext uri="{BB962C8B-B14F-4D97-AF65-F5344CB8AC3E}">
        <p14:creationId xmlns:p14="http://schemas.microsoft.com/office/powerpoint/2010/main" val="387368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839C9-6D20-73C1-053C-F62EF9C84CDE}"/>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28080083-2333-A218-8A38-387B9C7494B7}"/>
              </a:ext>
            </a:extLst>
          </p:cNvPr>
          <p:cNvSpPr>
            <a:spLocks noGrp="1"/>
          </p:cNvSpPr>
          <p:nvPr>
            <p:ph idx="1"/>
          </p:nvPr>
        </p:nvSpPr>
        <p:spPr>
          <a:xfrm>
            <a:off x="628650" y="1928344"/>
            <a:ext cx="7886700" cy="4057786"/>
          </a:xfrm>
        </p:spPr>
        <p:txBody>
          <a:bodyPr>
            <a:noAutofit/>
          </a:bodyPr>
          <a:lstStyle/>
          <a:p>
            <a:pPr algn="just">
              <a:lnSpc>
                <a:spcPct val="100000"/>
              </a:lnSpc>
              <a:spcBef>
                <a:spcPts val="1200"/>
              </a:spcBef>
            </a:pPr>
            <a:r>
              <a:rPr lang="es-MX" sz="1800" dirty="0"/>
              <a:t>Se aprecia esfuerzo por unificar y reducir los vacíos y plazos en los procedimientos administrativos de autorizaciones sectoriales de proyectos o actividades.</a:t>
            </a:r>
          </a:p>
          <a:p>
            <a:pPr algn="just">
              <a:lnSpc>
                <a:spcPct val="100000"/>
              </a:lnSpc>
              <a:spcBef>
                <a:spcPts val="1200"/>
              </a:spcBef>
            </a:pPr>
            <a:r>
              <a:rPr lang="es-MX" sz="1800" dirty="0"/>
              <a:t>Destacable:</a:t>
            </a:r>
          </a:p>
          <a:p>
            <a:pPr lvl="1" algn="just">
              <a:lnSpc>
                <a:spcPct val="100000"/>
              </a:lnSpc>
              <a:spcBef>
                <a:spcPts val="600"/>
              </a:spcBef>
            </a:pPr>
            <a:r>
              <a:rPr lang="es-MX" sz="1600" dirty="0"/>
              <a:t>Respaldo legal y fortalecimiento de la plataforma SUPER.</a:t>
            </a:r>
          </a:p>
          <a:p>
            <a:pPr lvl="1" algn="just">
              <a:lnSpc>
                <a:spcPct val="100000"/>
              </a:lnSpc>
              <a:spcBef>
                <a:spcPts val="600"/>
              </a:spcBef>
            </a:pPr>
            <a:r>
              <a:rPr lang="es-MX" sz="1600" dirty="0"/>
              <a:t>Opción de emplear declaraciones juradas en ciertas autorizaciones sectoriales.</a:t>
            </a:r>
          </a:p>
          <a:p>
            <a:pPr lvl="1" algn="just">
              <a:lnSpc>
                <a:spcPct val="100000"/>
              </a:lnSpc>
              <a:spcBef>
                <a:spcPts val="600"/>
              </a:spcBef>
            </a:pPr>
            <a:r>
              <a:rPr lang="es-MX" sz="1600" dirty="0"/>
              <a:t>Emisión automática del certificado por silencio negativo o positivo.</a:t>
            </a:r>
          </a:p>
          <a:p>
            <a:pPr lvl="1" algn="just">
              <a:lnSpc>
                <a:spcPct val="100000"/>
              </a:lnSpc>
              <a:spcBef>
                <a:spcPts val="600"/>
              </a:spcBef>
            </a:pPr>
            <a:r>
              <a:rPr lang="es-MX" sz="1600" dirty="0"/>
              <a:t>Oficina de Autorizaciones Sectoriales e Inversión (“Oficina”) radicada en el Ministerio de Economía. (Existe un ministro y subsecretario responsable)</a:t>
            </a:r>
          </a:p>
          <a:p>
            <a:pPr marL="0" indent="0" algn="just">
              <a:lnSpc>
                <a:spcPct val="100000"/>
              </a:lnSpc>
              <a:spcBef>
                <a:spcPts val="1200"/>
              </a:spcBef>
              <a:buNone/>
            </a:pPr>
            <a:r>
              <a:rPr lang="es-MX" sz="1800" dirty="0"/>
              <a:t>.</a:t>
            </a:r>
            <a:endParaRPr lang="es-MX" sz="1600" dirty="0"/>
          </a:p>
          <a:p>
            <a:pPr marL="0" indent="0" algn="just">
              <a:lnSpc>
                <a:spcPct val="100000"/>
              </a:lnSpc>
              <a:spcBef>
                <a:spcPts val="1200"/>
              </a:spcBef>
              <a:buNone/>
            </a:pPr>
            <a:r>
              <a:rPr lang="es-MX" sz="1050" dirty="0"/>
              <a:t>.</a:t>
            </a:r>
          </a:p>
        </p:txBody>
      </p:sp>
      <p:sp>
        <p:nvSpPr>
          <p:cNvPr id="6" name="Título 1">
            <a:extLst>
              <a:ext uri="{FF2B5EF4-FFF2-40B4-BE49-F238E27FC236}">
                <a16:creationId xmlns:a16="http://schemas.microsoft.com/office/drawing/2014/main" id="{0D18F22D-5903-ED2B-8820-9537A435326D}"/>
              </a:ext>
            </a:extLst>
          </p:cNvPr>
          <p:cNvSpPr>
            <a:spLocks noGrp="1"/>
          </p:cNvSpPr>
          <p:nvPr>
            <p:ph type="title"/>
          </p:nvPr>
        </p:nvSpPr>
        <p:spPr>
          <a:xfrm>
            <a:off x="628650" y="1091989"/>
            <a:ext cx="7886700" cy="680223"/>
          </a:xfrm>
        </p:spPr>
        <p:txBody>
          <a:bodyPr>
            <a:noAutofit/>
          </a:bodyPr>
          <a:lstStyle/>
          <a:p>
            <a:r>
              <a:rPr lang="es-CL" sz="2800" dirty="0"/>
              <a:t>Comentarios generales al proyecto de ley</a:t>
            </a:r>
            <a:endParaRPr lang="es-CL" sz="2800" dirty="0">
              <a:solidFill>
                <a:schemeClr val="accent2"/>
              </a:solidFill>
            </a:endParaRPr>
          </a:p>
        </p:txBody>
      </p:sp>
    </p:spTree>
    <p:extLst>
      <p:ext uri="{BB962C8B-B14F-4D97-AF65-F5344CB8AC3E}">
        <p14:creationId xmlns:p14="http://schemas.microsoft.com/office/powerpoint/2010/main" val="240017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DB6BE-E2C2-0DF8-CF80-4AA31BE8839D}"/>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2BFEE426-D24E-E049-7C77-8B9121D60F79}"/>
              </a:ext>
            </a:extLst>
          </p:cNvPr>
          <p:cNvSpPr>
            <a:spLocks noGrp="1"/>
          </p:cNvSpPr>
          <p:nvPr>
            <p:ph idx="1"/>
          </p:nvPr>
        </p:nvSpPr>
        <p:spPr>
          <a:xfrm>
            <a:off x="779278" y="1906193"/>
            <a:ext cx="7886700" cy="4239426"/>
          </a:xfrm>
        </p:spPr>
        <p:txBody>
          <a:bodyPr>
            <a:noAutofit/>
          </a:bodyPr>
          <a:lstStyle/>
          <a:p>
            <a:pPr algn="just">
              <a:lnSpc>
                <a:spcPct val="100000"/>
              </a:lnSpc>
              <a:spcBef>
                <a:spcPts val="1200"/>
              </a:spcBef>
            </a:pPr>
            <a:r>
              <a:rPr lang="es-MX" sz="1400" u="sng" dirty="0"/>
              <a:t>Proyectos o actividades priorizadas (Concepto en el art.5 N°12)</a:t>
            </a:r>
          </a:p>
          <a:p>
            <a:pPr algn="just">
              <a:lnSpc>
                <a:spcPct val="100000"/>
              </a:lnSpc>
              <a:spcBef>
                <a:spcPts val="1200"/>
              </a:spcBef>
            </a:pPr>
            <a:r>
              <a:rPr lang="es-MX" sz="1400" u="sng" dirty="0"/>
              <a:t>Procedimiento complejo para calificar de priorizado a un proyecto (art. 28 y 29): </a:t>
            </a:r>
          </a:p>
          <a:p>
            <a:pPr marL="0" indent="0" algn="just">
              <a:lnSpc>
                <a:spcPct val="100000"/>
              </a:lnSpc>
              <a:spcBef>
                <a:spcPts val="1200"/>
              </a:spcBef>
              <a:buNone/>
            </a:pPr>
            <a:r>
              <a:rPr lang="es-MX" sz="1400" dirty="0"/>
              <a:t>1. La Oficina convocará, al menos una vez al año, a un concurso público, la postulación de  proyectos o actividades por parte de sus titulares para ser calificados de priorizados. </a:t>
            </a:r>
          </a:p>
          <a:p>
            <a:pPr algn="just">
              <a:lnSpc>
                <a:spcPct val="100000"/>
              </a:lnSpc>
              <a:spcBef>
                <a:spcPts val="1200"/>
              </a:spcBef>
            </a:pPr>
            <a:r>
              <a:rPr lang="es-MX" sz="1200" dirty="0"/>
              <a:t>Pero, ¿bajo qué criterios la Oficina decide si convoca o no a concurso público? ¿Quiénes pueden postular? ¿Durante qué etapa del ciclo de vida del proyecto se puede postular?</a:t>
            </a:r>
          </a:p>
          <a:p>
            <a:pPr marL="0" indent="0" algn="just">
              <a:lnSpc>
                <a:spcPct val="100000"/>
              </a:lnSpc>
              <a:spcBef>
                <a:spcPts val="1200"/>
              </a:spcBef>
              <a:buNone/>
            </a:pPr>
            <a:r>
              <a:rPr lang="es-MX" sz="1400" dirty="0"/>
              <a:t>2. Cerrado el período de postulación, la Oficina determinará el puntaje de las postulaciones recibidas en base a los factores objetivos que determine el reglamento, y con los resultados, elaborará una nómina, en orden decreciente, de proyectos o actividades susceptibles de ser priorizados. </a:t>
            </a:r>
          </a:p>
          <a:p>
            <a:pPr algn="just">
              <a:lnSpc>
                <a:spcPct val="100000"/>
              </a:lnSpc>
              <a:spcBef>
                <a:spcPts val="1200"/>
              </a:spcBef>
            </a:pPr>
            <a:r>
              <a:rPr lang="es-MX" sz="1200" dirty="0"/>
              <a:t>No se contempla recurso en contra de la nómina que propone la Oficina. Podría evaluarse un recurso de reposición, que se resuelva dentro de 5 días. Si vencido el plazo no se ha resuelto el recurso, que el proyecto se tenga como incorporado a la nómina. </a:t>
            </a:r>
          </a:p>
          <a:p>
            <a:pPr marL="0" indent="0" algn="just">
              <a:lnSpc>
                <a:spcPct val="100000"/>
              </a:lnSpc>
              <a:spcBef>
                <a:spcPts val="0"/>
              </a:spcBef>
              <a:buNone/>
            </a:pPr>
            <a:endParaRPr lang="es-MX" sz="1100" dirty="0"/>
          </a:p>
        </p:txBody>
      </p:sp>
      <p:sp>
        <p:nvSpPr>
          <p:cNvPr id="6" name="Título 1">
            <a:extLst>
              <a:ext uri="{FF2B5EF4-FFF2-40B4-BE49-F238E27FC236}">
                <a16:creationId xmlns:a16="http://schemas.microsoft.com/office/drawing/2014/main" id="{F14AB716-1FB1-A714-DCC9-E5F009733DF5}"/>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Proyectos o actividades priorizadas y su tramitación ágil </a:t>
            </a:r>
            <a:endParaRPr lang="es-CL" sz="2400" dirty="0">
              <a:solidFill>
                <a:schemeClr val="accent2"/>
              </a:solidFill>
            </a:endParaRPr>
          </a:p>
        </p:txBody>
      </p:sp>
    </p:spTree>
    <p:extLst>
      <p:ext uri="{BB962C8B-B14F-4D97-AF65-F5344CB8AC3E}">
        <p14:creationId xmlns:p14="http://schemas.microsoft.com/office/powerpoint/2010/main" val="2227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D629A-7400-2F12-3285-7429BB64A6D9}"/>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95E01012-F968-976A-91DC-3DCFFACC32DA}"/>
              </a:ext>
            </a:extLst>
          </p:cNvPr>
          <p:cNvSpPr>
            <a:spLocks noGrp="1"/>
          </p:cNvSpPr>
          <p:nvPr>
            <p:ph idx="1"/>
          </p:nvPr>
        </p:nvSpPr>
        <p:spPr>
          <a:xfrm>
            <a:off x="628650" y="1928344"/>
            <a:ext cx="7886700" cy="4057786"/>
          </a:xfrm>
        </p:spPr>
        <p:txBody>
          <a:bodyPr>
            <a:noAutofit/>
          </a:bodyPr>
          <a:lstStyle/>
          <a:p>
            <a:pPr marL="0" indent="0" algn="just">
              <a:lnSpc>
                <a:spcPct val="100000"/>
              </a:lnSpc>
              <a:spcBef>
                <a:spcPts val="1200"/>
              </a:spcBef>
              <a:buNone/>
            </a:pPr>
            <a:r>
              <a:rPr lang="es-MX" sz="1400" dirty="0"/>
              <a:t>3. La Oficina presenta la nómina al Comité de Subsecretarios, para que éste seleccione fundadamente los proyectos o actividades que serán priorizados. La decisión final deberá expedirse dentro de 30 días a la recepción de la nómina. </a:t>
            </a:r>
          </a:p>
          <a:p>
            <a:pPr algn="just">
              <a:lnSpc>
                <a:spcPct val="100000"/>
              </a:lnSpc>
              <a:spcBef>
                <a:spcPts val="1200"/>
              </a:spcBef>
            </a:pPr>
            <a:r>
              <a:rPr lang="es-MX" sz="1200" dirty="0"/>
              <a:t>Podría explicitarse en la ley que la decisión final se plasme en una resolución de la Oficina, no susceptible de reclamación. </a:t>
            </a:r>
          </a:p>
          <a:p>
            <a:pPr marL="0" indent="0" algn="just">
              <a:lnSpc>
                <a:spcPct val="100000"/>
              </a:lnSpc>
              <a:spcBef>
                <a:spcPts val="1200"/>
              </a:spcBef>
              <a:buNone/>
            </a:pPr>
            <a:r>
              <a:rPr lang="es-MX" sz="1400" u="sng" dirty="0"/>
              <a:t>Factores objetivos:</a:t>
            </a:r>
            <a:r>
              <a:rPr lang="es-MX" sz="1400" dirty="0"/>
              <a:t> Un reglamento establecerá los requisitos para la postulación de proyectos o actividades ante la Oficina, el procedimiento, plazo y factores objetivos para la confección de la nómina. Para la determinación de los </a:t>
            </a:r>
            <a:r>
              <a:rPr lang="es-MX" sz="1400" b="1" dirty="0"/>
              <a:t>factores objetivos</a:t>
            </a:r>
            <a:r>
              <a:rPr lang="es-MX" sz="1400" dirty="0"/>
              <a:t>, el reglamento considerará: monto de inversión del proyecto, su impacto en el empleo y aporte al desarrollo económico y social, </a:t>
            </a:r>
            <a:r>
              <a:rPr lang="es-MX" sz="1400" i="1" dirty="0"/>
              <a:t>implementación de encadenamientos productivos, compromisos de descarbonización adoptados por Chile e incorporación de medidas de transferencia tecnológica</a:t>
            </a:r>
            <a:r>
              <a:rPr lang="es-MX" sz="1400" dirty="0"/>
              <a:t>. </a:t>
            </a:r>
          </a:p>
          <a:p>
            <a:pPr lvl="1" algn="just">
              <a:lnSpc>
                <a:spcPct val="100000"/>
              </a:lnSpc>
              <a:spcBef>
                <a:spcPts val="1200"/>
              </a:spcBef>
            </a:pPr>
            <a:r>
              <a:rPr lang="es-MX" sz="1200" dirty="0"/>
              <a:t>Sugerimos que </a:t>
            </a:r>
            <a:r>
              <a:rPr lang="es-MX" sz="1200" b="1" u="sng" dirty="0"/>
              <a:t>sólo se consideren como factores objetivos el monto de inversión y el impacto en el empleo</a:t>
            </a:r>
            <a:r>
              <a:rPr lang="es-MX" sz="1200" dirty="0"/>
              <a:t>, por cuanto en los otros se presenta un margen importante de discrecionalidad. </a:t>
            </a:r>
          </a:p>
          <a:p>
            <a:pPr lvl="1" algn="just">
              <a:lnSpc>
                <a:spcPct val="100000"/>
              </a:lnSpc>
              <a:spcBef>
                <a:spcPts val="1200"/>
              </a:spcBef>
            </a:pPr>
            <a:r>
              <a:rPr lang="es-MX" sz="1200" dirty="0"/>
              <a:t>En caso de optar por mantener los cinco factores mencionados, sugerimos que, a través de una disposición transitoria se mandate al reglamento que la ponderación del monto de inversión e impacto en el empleo sumen, al menos, 70% del puntaje total.</a:t>
            </a:r>
          </a:p>
          <a:p>
            <a:pPr marL="0" indent="0" algn="just">
              <a:lnSpc>
                <a:spcPct val="100000"/>
              </a:lnSpc>
              <a:spcBef>
                <a:spcPts val="1200"/>
              </a:spcBef>
              <a:buNone/>
            </a:pPr>
            <a:endParaRPr lang="es-MX" sz="1400" dirty="0"/>
          </a:p>
          <a:p>
            <a:pPr marL="0" indent="0" algn="just">
              <a:lnSpc>
                <a:spcPct val="100000"/>
              </a:lnSpc>
              <a:spcBef>
                <a:spcPts val="1200"/>
              </a:spcBef>
              <a:buNone/>
            </a:pPr>
            <a:endParaRPr lang="es-MX" sz="1400" dirty="0"/>
          </a:p>
          <a:p>
            <a:pPr marL="0" indent="0" algn="just">
              <a:lnSpc>
                <a:spcPct val="100000"/>
              </a:lnSpc>
              <a:spcBef>
                <a:spcPts val="0"/>
              </a:spcBef>
              <a:buNone/>
            </a:pPr>
            <a:endParaRPr lang="es-MX" sz="1400" dirty="0"/>
          </a:p>
          <a:p>
            <a:pPr algn="just">
              <a:lnSpc>
                <a:spcPct val="100000"/>
              </a:lnSpc>
              <a:spcBef>
                <a:spcPts val="0"/>
              </a:spcBef>
            </a:pPr>
            <a:endParaRPr lang="es-MX" sz="1100" dirty="0"/>
          </a:p>
        </p:txBody>
      </p:sp>
      <p:sp>
        <p:nvSpPr>
          <p:cNvPr id="6" name="Título 1">
            <a:extLst>
              <a:ext uri="{FF2B5EF4-FFF2-40B4-BE49-F238E27FC236}">
                <a16:creationId xmlns:a16="http://schemas.microsoft.com/office/drawing/2014/main" id="{D1BBE705-3846-CF3A-0D15-4B602B8B3266}"/>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Proyectos o actividades priorizadas y su tramitación ágil</a:t>
            </a:r>
            <a:endParaRPr lang="es-CL" sz="2400" dirty="0">
              <a:solidFill>
                <a:schemeClr val="accent2"/>
              </a:solidFill>
            </a:endParaRPr>
          </a:p>
        </p:txBody>
      </p:sp>
    </p:spTree>
    <p:extLst>
      <p:ext uri="{BB962C8B-B14F-4D97-AF65-F5344CB8AC3E}">
        <p14:creationId xmlns:p14="http://schemas.microsoft.com/office/powerpoint/2010/main" val="43984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B5D56-1DBC-285E-6F03-AAA0D2ACB32D}"/>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594221E5-B705-F703-DB1C-9EB7B25478C6}"/>
              </a:ext>
            </a:extLst>
          </p:cNvPr>
          <p:cNvSpPr>
            <a:spLocks noGrp="1"/>
          </p:cNvSpPr>
          <p:nvPr>
            <p:ph idx="1"/>
          </p:nvPr>
        </p:nvSpPr>
        <p:spPr>
          <a:xfrm>
            <a:off x="561975" y="1928343"/>
            <a:ext cx="7886700" cy="4558181"/>
          </a:xfrm>
        </p:spPr>
        <p:txBody>
          <a:bodyPr>
            <a:noAutofit/>
          </a:bodyPr>
          <a:lstStyle/>
          <a:p>
            <a:pPr marL="0" indent="0" algn="just">
              <a:lnSpc>
                <a:spcPct val="100000"/>
              </a:lnSpc>
              <a:spcBef>
                <a:spcPts val="1200"/>
              </a:spcBef>
              <a:buNone/>
            </a:pPr>
            <a:r>
              <a:rPr lang="es-MX" sz="1400" u="sng" dirty="0"/>
              <a:t>Recomendación de mejora regulatoria:</a:t>
            </a:r>
          </a:p>
          <a:p>
            <a:pPr algn="just">
              <a:lnSpc>
                <a:spcPct val="100000"/>
              </a:lnSpc>
              <a:spcBef>
                <a:spcPts val="1200"/>
              </a:spcBef>
            </a:pPr>
            <a:r>
              <a:rPr lang="es-MX" sz="1400" dirty="0"/>
              <a:t>Los organismos sectoriales revisarán de manera periódica la regulación aplicable a los proyectos o actividades de su competencia. Esta revisión se materializará en un </a:t>
            </a:r>
            <a:r>
              <a:rPr lang="es-MX" sz="1400" b="1" dirty="0"/>
              <a:t>reporte</a:t>
            </a:r>
            <a:r>
              <a:rPr lang="es-MX" sz="1400" dirty="0"/>
              <a:t> elaborado por el órgano sectorial que contendrá un diagnóstico de la regulación del sector y propuestas de mejora. </a:t>
            </a:r>
          </a:p>
          <a:p>
            <a:pPr lvl="1" algn="just">
              <a:lnSpc>
                <a:spcPct val="100000"/>
              </a:lnSpc>
              <a:spcBef>
                <a:spcPts val="1200"/>
              </a:spcBef>
            </a:pPr>
            <a:r>
              <a:rPr lang="es-MX" sz="1200" b="1" dirty="0"/>
              <a:t>Pero ¿cada cuánto tiempo deberán revisar? </a:t>
            </a:r>
            <a:r>
              <a:rPr lang="es-MX" sz="1400" dirty="0"/>
              <a:t>. </a:t>
            </a:r>
          </a:p>
          <a:p>
            <a:pPr algn="just">
              <a:lnSpc>
                <a:spcPct val="100000"/>
              </a:lnSpc>
              <a:spcBef>
                <a:spcPts val="1200"/>
              </a:spcBef>
            </a:pPr>
            <a:r>
              <a:rPr lang="es-MX" sz="1400" dirty="0"/>
              <a:t>La Oficina, en consideración al reporte señalado y evaluación de los antecedentes recibidos de otros órganos, elaborará </a:t>
            </a:r>
            <a:r>
              <a:rPr lang="es-MX" sz="1400" b="1" dirty="0"/>
              <a:t>una recomendación de mejora regulatoria</a:t>
            </a:r>
            <a:r>
              <a:rPr lang="es-MX" sz="1400" dirty="0"/>
              <a:t>, con indicación de las modificaciones y medidas administrativas o de gestión a adoptar. Si la recomendación incluye la supresión de autorizaciones o técnicas habilitantes alternativas, dicha propuesta se someterá a consulta ciudadana, por 60 días corridos.</a:t>
            </a:r>
          </a:p>
          <a:p>
            <a:pPr lvl="1" algn="just">
              <a:lnSpc>
                <a:spcPct val="100000"/>
              </a:lnSpc>
              <a:spcBef>
                <a:spcPts val="1200"/>
              </a:spcBef>
            </a:pPr>
            <a:r>
              <a:rPr lang="es-MX" sz="1200" b="1" dirty="0"/>
              <a:t>Pero ¿qué ocurre con esa recomendación de mejora regulatoria? </a:t>
            </a:r>
            <a:r>
              <a:rPr lang="es-MX" sz="1200" dirty="0"/>
              <a:t>Ministerio a cargo debería responder y justificar en caso que no se acoja la recomendación de mejora regulatoria.</a:t>
            </a:r>
          </a:p>
          <a:p>
            <a:pPr lvl="1" algn="just">
              <a:lnSpc>
                <a:spcPct val="100000"/>
              </a:lnSpc>
              <a:spcBef>
                <a:spcPts val="1200"/>
              </a:spcBef>
            </a:pPr>
            <a:r>
              <a:rPr lang="es-MX" sz="1200" b="1" dirty="0"/>
              <a:t>¿Cómo conversa este mecanismo con la Agencia para la Calidad de las Políticas Públicas y Productividad (Boletín N°16.799-05)?</a:t>
            </a:r>
            <a:endParaRPr lang="es-MX" sz="1050" b="1" dirty="0"/>
          </a:p>
          <a:p>
            <a:pPr algn="just">
              <a:lnSpc>
                <a:spcPct val="100000"/>
              </a:lnSpc>
              <a:spcBef>
                <a:spcPts val="1200"/>
              </a:spcBef>
            </a:pPr>
            <a:endParaRPr lang="es-MX" sz="1200" dirty="0"/>
          </a:p>
          <a:p>
            <a:pPr marL="0" indent="0" algn="just">
              <a:lnSpc>
                <a:spcPct val="100000"/>
              </a:lnSpc>
              <a:spcBef>
                <a:spcPts val="1200"/>
              </a:spcBef>
              <a:buNone/>
            </a:pPr>
            <a:endParaRPr lang="es-MX" sz="1400" dirty="0"/>
          </a:p>
          <a:p>
            <a:pPr marL="0" indent="0" algn="just">
              <a:lnSpc>
                <a:spcPct val="100000"/>
              </a:lnSpc>
              <a:spcBef>
                <a:spcPts val="1200"/>
              </a:spcBef>
              <a:buNone/>
            </a:pPr>
            <a:endParaRPr lang="es-MX" sz="1400" dirty="0"/>
          </a:p>
          <a:p>
            <a:pPr marL="0" indent="0" algn="just">
              <a:lnSpc>
                <a:spcPct val="100000"/>
              </a:lnSpc>
              <a:spcBef>
                <a:spcPts val="0"/>
              </a:spcBef>
              <a:buNone/>
            </a:pPr>
            <a:endParaRPr lang="es-MX" sz="1400" dirty="0"/>
          </a:p>
          <a:p>
            <a:pPr algn="just">
              <a:lnSpc>
                <a:spcPct val="100000"/>
              </a:lnSpc>
              <a:spcBef>
                <a:spcPts val="0"/>
              </a:spcBef>
            </a:pPr>
            <a:endParaRPr lang="es-MX" sz="1100" dirty="0"/>
          </a:p>
        </p:txBody>
      </p:sp>
      <p:sp>
        <p:nvSpPr>
          <p:cNvPr id="6" name="Título 1">
            <a:extLst>
              <a:ext uri="{FF2B5EF4-FFF2-40B4-BE49-F238E27FC236}">
                <a16:creationId xmlns:a16="http://schemas.microsoft.com/office/drawing/2014/main" id="{9BB3B2D1-EE26-E004-72AB-1C08FEFFF86D}"/>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Mecanismos de mejora regulatoria (art. 59 a 61)</a:t>
            </a:r>
            <a:endParaRPr lang="es-CL" sz="2400" dirty="0">
              <a:solidFill>
                <a:schemeClr val="accent2"/>
              </a:solidFill>
            </a:endParaRPr>
          </a:p>
        </p:txBody>
      </p:sp>
    </p:spTree>
    <p:extLst>
      <p:ext uri="{BB962C8B-B14F-4D97-AF65-F5344CB8AC3E}">
        <p14:creationId xmlns:p14="http://schemas.microsoft.com/office/powerpoint/2010/main" val="137866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AB009-8791-83AF-896A-9093B4940BED}"/>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E3824F8B-FC51-DDCA-1ABB-1BCB0EB4C1A4}"/>
              </a:ext>
            </a:extLst>
          </p:cNvPr>
          <p:cNvSpPr>
            <a:spLocks noGrp="1"/>
          </p:cNvSpPr>
          <p:nvPr>
            <p:ph idx="1"/>
          </p:nvPr>
        </p:nvSpPr>
        <p:spPr>
          <a:xfrm>
            <a:off x="876300" y="1757455"/>
            <a:ext cx="7886700" cy="4558181"/>
          </a:xfrm>
        </p:spPr>
        <p:txBody>
          <a:bodyPr>
            <a:noAutofit/>
          </a:bodyPr>
          <a:lstStyle/>
          <a:p>
            <a:pPr marL="0" indent="0" algn="just">
              <a:lnSpc>
                <a:spcPct val="100000"/>
              </a:lnSpc>
              <a:spcBef>
                <a:spcPts val="1200"/>
              </a:spcBef>
              <a:buNone/>
            </a:pPr>
            <a:r>
              <a:rPr lang="es-MX" sz="1400" u="sng" dirty="0"/>
              <a:t>Recomendación de Técnicas Habilitantes Alternativas a la Autorización (THA).</a:t>
            </a:r>
          </a:p>
          <a:p>
            <a:pPr algn="just">
              <a:lnSpc>
                <a:spcPct val="100000"/>
              </a:lnSpc>
              <a:spcBef>
                <a:spcPts val="1200"/>
              </a:spcBef>
            </a:pPr>
            <a:r>
              <a:rPr lang="es-MX" sz="1400" dirty="0"/>
              <a:t>Los organismos sectoriales evaluarán periódicamente que las autorizaciones de su competencia cumplan con los criterios de no discriminación, necesidad y proporcionalidad. </a:t>
            </a:r>
            <a:r>
              <a:rPr lang="es-MX" sz="1400" b="1" dirty="0"/>
              <a:t>¿Cada cuánto tiempo será esta evaluación?</a:t>
            </a:r>
          </a:p>
          <a:p>
            <a:pPr algn="just">
              <a:lnSpc>
                <a:spcPct val="100000"/>
              </a:lnSpc>
              <a:spcBef>
                <a:spcPts val="1200"/>
              </a:spcBef>
            </a:pPr>
            <a:r>
              <a:rPr lang="es-MX" sz="1400" dirty="0"/>
              <a:t>Esta revisión se materializará en un </a:t>
            </a:r>
            <a:r>
              <a:rPr lang="es-MX" sz="1400" b="1" dirty="0"/>
              <a:t>reporte de evaluación de autorizaciones</a:t>
            </a:r>
            <a:r>
              <a:rPr lang="es-MX" sz="1400" dirty="0"/>
              <a:t> elaborado por el órgano sectorial que dará cuenta, de manera fundada, del diagnóstico y conclusiones. Este reporte deberá indicar con precisión los casos que sugiere exceptuar del régimen de autorización por la vía de eliminar la autorización o reemplazarla por THA, que pondere los costos y beneficios de la medida y en consideración al riesgo que el proyecto o actividad representa para el objeto de protección.</a:t>
            </a:r>
          </a:p>
          <a:p>
            <a:pPr algn="just">
              <a:lnSpc>
                <a:spcPct val="100000"/>
              </a:lnSpc>
              <a:spcBef>
                <a:spcPts val="1200"/>
              </a:spcBef>
            </a:pPr>
            <a:r>
              <a:rPr lang="es-MX" sz="1400" dirty="0"/>
              <a:t>Incluso el órgano sectorial podría establecer, cuando corresponda, que contar con una RCA favorable es suficiente para permitir la suscripción de THA en lugar de una autorización sectorial, siempre que estos riesgos e impactos hayan sido considerados en la evaluación ambiental. </a:t>
            </a:r>
          </a:p>
          <a:p>
            <a:pPr algn="just">
              <a:lnSpc>
                <a:spcPct val="100000"/>
              </a:lnSpc>
              <a:spcBef>
                <a:spcPts val="1200"/>
              </a:spcBef>
            </a:pPr>
            <a:r>
              <a:rPr lang="es-MX" sz="1400" dirty="0"/>
              <a:t>La Oficina elaborará una Recomendación de THA. Si la Oficina decide recomendar la supresión o reemplazo de la autorización, someterá dicha medida a consulta ciudadana, </a:t>
            </a:r>
          </a:p>
          <a:p>
            <a:pPr algn="just">
              <a:lnSpc>
                <a:spcPct val="100000"/>
              </a:lnSpc>
              <a:spcBef>
                <a:spcPts val="1200"/>
              </a:spcBef>
            </a:pPr>
            <a:endParaRPr lang="es-MX" sz="1200" dirty="0"/>
          </a:p>
          <a:p>
            <a:pPr marL="0" indent="0" algn="just">
              <a:lnSpc>
                <a:spcPct val="100000"/>
              </a:lnSpc>
              <a:spcBef>
                <a:spcPts val="1200"/>
              </a:spcBef>
              <a:buNone/>
            </a:pPr>
            <a:endParaRPr lang="es-MX" sz="1400" dirty="0"/>
          </a:p>
          <a:p>
            <a:pPr marL="0" indent="0" algn="just">
              <a:lnSpc>
                <a:spcPct val="100000"/>
              </a:lnSpc>
              <a:spcBef>
                <a:spcPts val="1200"/>
              </a:spcBef>
              <a:buNone/>
            </a:pPr>
            <a:endParaRPr lang="es-MX" sz="1400" dirty="0"/>
          </a:p>
          <a:p>
            <a:pPr marL="0" indent="0" algn="just">
              <a:lnSpc>
                <a:spcPct val="100000"/>
              </a:lnSpc>
              <a:spcBef>
                <a:spcPts val="0"/>
              </a:spcBef>
              <a:buNone/>
            </a:pPr>
            <a:endParaRPr lang="es-MX" sz="1400" dirty="0"/>
          </a:p>
          <a:p>
            <a:pPr algn="just">
              <a:lnSpc>
                <a:spcPct val="100000"/>
              </a:lnSpc>
              <a:spcBef>
                <a:spcPts val="0"/>
              </a:spcBef>
            </a:pPr>
            <a:endParaRPr lang="es-MX" sz="1100" dirty="0"/>
          </a:p>
        </p:txBody>
      </p:sp>
      <p:sp>
        <p:nvSpPr>
          <p:cNvPr id="6" name="Título 1">
            <a:extLst>
              <a:ext uri="{FF2B5EF4-FFF2-40B4-BE49-F238E27FC236}">
                <a16:creationId xmlns:a16="http://schemas.microsoft.com/office/drawing/2014/main" id="{6A391B30-C46C-8323-FFE6-794E365AB244}"/>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Mecanismos de mejora regulatoria (art. 59 a 61)</a:t>
            </a:r>
            <a:endParaRPr lang="es-CL" sz="2400" dirty="0">
              <a:solidFill>
                <a:schemeClr val="accent2"/>
              </a:solidFill>
            </a:endParaRPr>
          </a:p>
        </p:txBody>
      </p:sp>
    </p:spTree>
    <p:extLst>
      <p:ext uri="{BB962C8B-B14F-4D97-AF65-F5344CB8AC3E}">
        <p14:creationId xmlns:p14="http://schemas.microsoft.com/office/powerpoint/2010/main" val="392967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839C9-6D20-73C1-053C-F62EF9C84CDE}"/>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28080083-2333-A218-8A38-387B9C7494B7}"/>
              </a:ext>
            </a:extLst>
          </p:cNvPr>
          <p:cNvSpPr>
            <a:spLocks noGrp="1"/>
          </p:cNvSpPr>
          <p:nvPr>
            <p:ph idx="1"/>
          </p:nvPr>
        </p:nvSpPr>
        <p:spPr>
          <a:xfrm>
            <a:off x="628649" y="1574045"/>
            <a:ext cx="7886700" cy="4057786"/>
          </a:xfrm>
        </p:spPr>
        <p:txBody>
          <a:bodyPr>
            <a:noAutofit/>
          </a:bodyPr>
          <a:lstStyle/>
          <a:p>
            <a:pPr marL="457200" lvl="1" indent="0" algn="just">
              <a:lnSpc>
                <a:spcPct val="100000"/>
              </a:lnSpc>
              <a:spcBef>
                <a:spcPts val="0"/>
              </a:spcBef>
              <a:buNone/>
            </a:pPr>
            <a:endParaRPr lang="es-MX" sz="1400" dirty="0"/>
          </a:p>
          <a:p>
            <a:pPr algn="just">
              <a:lnSpc>
                <a:spcPct val="100000"/>
              </a:lnSpc>
              <a:spcBef>
                <a:spcPts val="0"/>
              </a:spcBef>
            </a:pPr>
            <a:r>
              <a:rPr lang="es-MX" sz="1600" u="sng" dirty="0"/>
              <a:t>Aviso y Declaración Jurada como nuevas Técnicas Habilitantes</a:t>
            </a:r>
          </a:p>
          <a:p>
            <a:pPr lvl="1" algn="just">
              <a:lnSpc>
                <a:spcPct val="100000"/>
              </a:lnSpc>
              <a:spcBef>
                <a:spcPts val="600"/>
              </a:spcBef>
            </a:pPr>
            <a:r>
              <a:rPr lang="es-MX" sz="1400" dirty="0"/>
              <a:t>Sólo pueden reemplazarse Autorizaciones de Proyecto y las de Funcionamiento, en los casos que el </a:t>
            </a:r>
            <a:r>
              <a:rPr lang="es-MX" sz="1400" u="sng" dirty="0"/>
              <a:t>Reglamento de cada ministerio </a:t>
            </a:r>
            <a:r>
              <a:rPr lang="es-MX" sz="1400" dirty="0"/>
              <a:t>determine.</a:t>
            </a:r>
          </a:p>
          <a:p>
            <a:pPr lvl="1" algn="just">
              <a:lnSpc>
                <a:spcPct val="100000"/>
              </a:lnSpc>
              <a:spcBef>
                <a:spcPts val="600"/>
              </a:spcBef>
            </a:pPr>
            <a:r>
              <a:rPr lang="es-MX" sz="1400" dirty="0"/>
              <a:t>Sujeto a la ponderación particular que cada organismo sectorial.</a:t>
            </a:r>
          </a:p>
          <a:p>
            <a:pPr marL="0" indent="0" algn="just">
              <a:lnSpc>
                <a:spcPct val="100000"/>
              </a:lnSpc>
              <a:spcBef>
                <a:spcPts val="0"/>
              </a:spcBef>
              <a:buNone/>
            </a:pPr>
            <a:endParaRPr lang="es-MX" sz="1600" dirty="0"/>
          </a:p>
          <a:p>
            <a:pPr algn="just">
              <a:lnSpc>
                <a:spcPct val="100000"/>
              </a:lnSpc>
              <a:spcBef>
                <a:spcPts val="0"/>
              </a:spcBef>
            </a:pPr>
            <a:r>
              <a:rPr lang="es-MX" sz="1600" dirty="0"/>
              <a:t>En forma preliminar, MINECON ha proyectado que 48 permisos pasarían a ser THA. La real utilización de esta herramienta confirmará su impacto.</a:t>
            </a:r>
          </a:p>
          <a:p>
            <a:pPr lvl="1" algn="just">
              <a:lnSpc>
                <a:spcPct val="100000"/>
              </a:lnSpc>
              <a:spcBef>
                <a:spcPts val="0"/>
              </a:spcBef>
            </a:pPr>
            <a:r>
              <a:rPr lang="es-MX" sz="1200" dirty="0"/>
              <a:t>Por ello, se sugiere que los reportes del art 63° elaborados por los servicios, en este tema, sean sistematizados por la Oficina para indicar en la plataforma SUPER el porcentaje y </a:t>
            </a:r>
            <a:r>
              <a:rPr lang="es-MX" sz="1200" dirty="0" err="1"/>
              <a:t>n°</a:t>
            </a:r>
            <a:r>
              <a:rPr lang="es-MX" sz="1200" dirty="0"/>
              <a:t> de permisos THA vs el total de los permisos que gestionada el servicio.</a:t>
            </a:r>
          </a:p>
          <a:p>
            <a:pPr algn="just">
              <a:lnSpc>
                <a:spcPct val="100000"/>
              </a:lnSpc>
              <a:spcBef>
                <a:spcPts val="0"/>
              </a:spcBef>
            </a:pPr>
            <a:endParaRPr lang="es-MX" sz="1600" dirty="0"/>
          </a:p>
          <a:p>
            <a:pPr algn="just">
              <a:lnSpc>
                <a:spcPct val="100000"/>
              </a:lnSpc>
              <a:spcBef>
                <a:spcPts val="0"/>
              </a:spcBef>
            </a:pPr>
            <a:r>
              <a:rPr lang="es-MX" sz="1600" dirty="0"/>
              <a:t>Particularmente considerando que las estimaciones de reducción de tiempo indicadas por MINECON se basan, entre otros, en la aplicación de las THA (Fuente: </a:t>
            </a:r>
            <a:r>
              <a:rPr lang="es-MX" sz="1600" dirty="0" err="1"/>
              <a:t>ppt</a:t>
            </a:r>
            <a:r>
              <a:rPr lang="es-MX" sz="1600" dirty="0"/>
              <a:t> Economía 31.07.2024)</a:t>
            </a:r>
          </a:p>
          <a:p>
            <a:pPr algn="just">
              <a:lnSpc>
                <a:spcPct val="100000"/>
              </a:lnSpc>
              <a:spcBef>
                <a:spcPts val="0"/>
              </a:spcBef>
            </a:pPr>
            <a:endParaRPr lang="es-MX" sz="1400" dirty="0"/>
          </a:p>
        </p:txBody>
      </p:sp>
      <p:sp>
        <p:nvSpPr>
          <p:cNvPr id="6" name="Título 1">
            <a:extLst>
              <a:ext uri="{FF2B5EF4-FFF2-40B4-BE49-F238E27FC236}">
                <a16:creationId xmlns:a16="http://schemas.microsoft.com/office/drawing/2014/main" id="{0D18F22D-5903-ED2B-8820-9537A435326D}"/>
              </a:ext>
            </a:extLst>
          </p:cNvPr>
          <p:cNvSpPr>
            <a:spLocks noGrp="1"/>
          </p:cNvSpPr>
          <p:nvPr>
            <p:ph type="title"/>
          </p:nvPr>
        </p:nvSpPr>
        <p:spPr>
          <a:xfrm>
            <a:off x="516343" y="889971"/>
            <a:ext cx="8111313" cy="680223"/>
          </a:xfrm>
        </p:spPr>
        <p:txBody>
          <a:bodyPr>
            <a:noAutofit/>
          </a:bodyPr>
          <a:lstStyle/>
          <a:p>
            <a:r>
              <a:rPr lang="es-MX" sz="2400" dirty="0">
                <a:solidFill>
                  <a:schemeClr val="accent2"/>
                </a:solidFill>
              </a:rPr>
              <a:t>Técnicas Habilitantes Alternativas (THA) a la Autorización (art. 9 al 12)</a:t>
            </a:r>
            <a:endParaRPr lang="es-CL" sz="2400" dirty="0">
              <a:solidFill>
                <a:schemeClr val="accent2"/>
              </a:solidFill>
            </a:endParaRPr>
          </a:p>
        </p:txBody>
      </p:sp>
    </p:spTree>
    <p:extLst>
      <p:ext uri="{BB962C8B-B14F-4D97-AF65-F5344CB8AC3E}">
        <p14:creationId xmlns:p14="http://schemas.microsoft.com/office/powerpoint/2010/main" val="299109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06264-619E-7948-B978-A56C1935C218}"/>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BF724916-920B-6782-795F-0A6D2FACFC0D}"/>
              </a:ext>
            </a:extLst>
          </p:cNvPr>
          <p:cNvSpPr>
            <a:spLocks noGrp="1"/>
          </p:cNvSpPr>
          <p:nvPr>
            <p:ph idx="1"/>
          </p:nvPr>
        </p:nvSpPr>
        <p:spPr>
          <a:xfrm>
            <a:off x="628650" y="1928344"/>
            <a:ext cx="7886700" cy="4057786"/>
          </a:xfrm>
        </p:spPr>
        <p:txBody>
          <a:bodyPr>
            <a:noAutofit/>
          </a:bodyPr>
          <a:lstStyle/>
          <a:p>
            <a:pPr algn="just">
              <a:lnSpc>
                <a:spcPct val="100000"/>
              </a:lnSpc>
              <a:spcBef>
                <a:spcPts val="600"/>
              </a:spcBef>
            </a:pPr>
            <a:r>
              <a:rPr lang="es-MX" sz="1600" u="sng" dirty="0"/>
              <a:t>Destacable</a:t>
            </a:r>
            <a:r>
              <a:rPr lang="es-MX" sz="1600" dirty="0"/>
              <a:t>: emisión automática de certificados, a requerimiento de parte, desde SUPER + claridad de los efectos del silencio administrativo en escenarios no cubiertos por leyes sectoriales.  El certificado expresará, además, los recursos que procedan contra dicha decisión ficta, el órgano ante el que han de presentarse y plazo. </a:t>
            </a:r>
          </a:p>
          <a:p>
            <a:pPr marL="0" indent="0" algn="just">
              <a:lnSpc>
                <a:spcPct val="100000"/>
              </a:lnSpc>
              <a:spcBef>
                <a:spcPts val="600"/>
              </a:spcBef>
              <a:buNone/>
            </a:pPr>
            <a:endParaRPr lang="es-MX" sz="1600" dirty="0"/>
          </a:p>
          <a:p>
            <a:pPr algn="just">
              <a:lnSpc>
                <a:spcPct val="100000"/>
              </a:lnSpc>
              <a:spcBef>
                <a:spcPts val="600"/>
              </a:spcBef>
            </a:pPr>
            <a:r>
              <a:rPr lang="es-MX" sz="1600" dirty="0"/>
              <a:t>Efecto del silencio depende de lo definido en ley sectorial.</a:t>
            </a:r>
          </a:p>
          <a:p>
            <a:pPr marL="0" indent="0" algn="just">
              <a:lnSpc>
                <a:spcPct val="100000"/>
              </a:lnSpc>
              <a:spcBef>
                <a:spcPts val="600"/>
              </a:spcBef>
              <a:buNone/>
            </a:pPr>
            <a:endParaRPr lang="es-MX" sz="1600" dirty="0"/>
          </a:p>
          <a:p>
            <a:pPr algn="just">
              <a:lnSpc>
                <a:spcPct val="100000"/>
              </a:lnSpc>
              <a:spcBef>
                <a:spcPts val="600"/>
              </a:spcBef>
            </a:pPr>
            <a:r>
              <a:rPr lang="es-MX" sz="1600" dirty="0"/>
              <a:t>Si ley sectorial no da un efecto determinado al silencio administrativo:</a:t>
            </a:r>
          </a:p>
          <a:p>
            <a:pPr lvl="1" algn="just">
              <a:lnSpc>
                <a:spcPct val="100000"/>
              </a:lnSpc>
              <a:spcBef>
                <a:spcPts val="600"/>
              </a:spcBef>
            </a:pPr>
            <a:r>
              <a:rPr lang="es-MX" sz="1200" b="1" dirty="0"/>
              <a:t>Otorgado</a:t>
            </a:r>
            <a:r>
              <a:rPr lang="es-MX" sz="1200" dirty="0"/>
              <a:t>: autorizaciones proyecto y funcionamiento.</a:t>
            </a:r>
          </a:p>
          <a:p>
            <a:pPr lvl="1" algn="just">
              <a:lnSpc>
                <a:spcPct val="100000"/>
              </a:lnSpc>
              <a:spcBef>
                <a:spcPts val="600"/>
              </a:spcBef>
            </a:pPr>
            <a:r>
              <a:rPr lang="es-MX" sz="1200" b="1" dirty="0"/>
              <a:t>Rechazado</a:t>
            </a:r>
            <a:r>
              <a:rPr lang="es-MX" sz="1200" dirty="0"/>
              <a:t>: autorizaciones administración o disposición, localización, profesionales o servicio.</a:t>
            </a:r>
          </a:p>
          <a:p>
            <a:pPr marL="457200" lvl="1" indent="0" algn="just">
              <a:lnSpc>
                <a:spcPct val="100000"/>
              </a:lnSpc>
              <a:spcBef>
                <a:spcPts val="600"/>
              </a:spcBef>
              <a:buNone/>
            </a:pPr>
            <a:endParaRPr lang="es-MX" sz="1200" dirty="0"/>
          </a:p>
          <a:p>
            <a:pPr marL="457200" lvl="1" indent="0" algn="just">
              <a:lnSpc>
                <a:spcPct val="100000"/>
              </a:lnSpc>
              <a:spcBef>
                <a:spcPts val="0"/>
              </a:spcBef>
              <a:buNone/>
            </a:pPr>
            <a:endParaRPr lang="es-MX" sz="1400" dirty="0"/>
          </a:p>
        </p:txBody>
      </p:sp>
      <p:sp>
        <p:nvSpPr>
          <p:cNvPr id="6" name="Título 1">
            <a:extLst>
              <a:ext uri="{FF2B5EF4-FFF2-40B4-BE49-F238E27FC236}">
                <a16:creationId xmlns:a16="http://schemas.microsoft.com/office/drawing/2014/main" id="{16CF7F1A-641A-2E3D-1C45-8237B38C346E}"/>
              </a:ext>
            </a:extLst>
          </p:cNvPr>
          <p:cNvSpPr>
            <a:spLocks noGrp="1"/>
          </p:cNvSpPr>
          <p:nvPr>
            <p:ph type="title"/>
          </p:nvPr>
        </p:nvSpPr>
        <p:spPr>
          <a:xfrm>
            <a:off x="628650" y="1091989"/>
            <a:ext cx="7886700" cy="680223"/>
          </a:xfrm>
        </p:spPr>
        <p:txBody>
          <a:bodyPr>
            <a:noAutofit/>
          </a:bodyPr>
          <a:lstStyle/>
          <a:p>
            <a:r>
              <a:rPr lang="es-MX" sz="2400" dirty="0">
                <a:solidFill>
                  <a:schemeClr val="accent2"/>
                </a:solidFill>
              </a:rPr>
              <a:t>Silencio Administrativo por falta de pronunciamiento dentro del plazo legal para resolver una solicitud (art.24)</a:t>
            </a:r>
            <a:endParaRPr lang="es-CL" sz="2400" dirty="0">
              <a:solidFill>
                <a:schemeClr val="accent2"/>
              </a:solidFill>
            </a:endParaRPr>
          </a:p>
        </p:txBody>
      </p:sp>
    </p:spTree>
    <p:extLst>
      <p:ext uri="{BB962C8B-B14F-4D97-AF65-F5344CB8AC3E}">
        <p14:creationId xmlns:p14="http://schemas.microsoft.com/office/powerpoint/2010/main" val="44379409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Plantilla2021" id="{3034D922-909C-0D4C-9193-D724023926EA}" vid="{AF0ACE4C-83BA-2A47-B8FA-77820DF11D7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PPT_Plantilla2021_corregida</Template>
  <TotalTime>9321</TotalTime>
  <Words>2631</Words>
  <Application>Microsoft Office PowerPoint</Application>
  <PresentationFormat>Presentación en pantalla (4:3)</PresentationFormat>
  <Paragraphs>179</Paragraphs>
  <Slides>17</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Bison</vt:lpstr>
      <vt:lpstr>Calibri</vt:lpstr>
      <vt:lpstr>Calibri Light</vt:lpstr>
      <vt:lpstr>Raleway</vt:lpstr>
      <vt:lpstr>Tema de Office</vt:lpstr>
      <vt:lpstr>Comentarios PDL que Establece una Ley Marco de Autorizaciones Sectoriales </vt:lpstr>
      <vt:lpstr>Contenido</vt:lpstr>
      <vt:lpstr>Comentarios generales al proyecto de ley</vt:lpstr>
      <vt:lpstr>Proyectos o actividades priorizadas y su tramitación ágil </vt:lpstr>
      <vt:lpstr>Proyectos o actividades priorizadas y su tramitación ágil</vt:lpstr>
      <vt:lpstr>Mecanismos de mejora regulatoria (art. 59 a 61)</vt:lpstr>
      <vt:lpstr>Mecanismos de mejora regulatoria (art. 59 a 61)</vt:lpstr>
      <vt:lpstr>Técnicas Habilitantes Alternativas (THA) a la Autorización (art. 9 al 12)</vt:lpstr>
      <vt:lpstr>Silencio Administrativo por falta de pronunciamiento dentro del plazo legal para resolver una solicitud (art.24)</vt:lpstr>
      <vt:lpstr>Silencio Administrativo por falta de pronunciamiento dentro del plazo legal para resolver una solicitud</vt:lpstr>
      <vt:lpstr>Incentivos al cumplimiento (nuevo art. 26)</vt:lpstr>
      <vt:lpstr>Incentivos al cumplimiento (nuevo art. 26)</vt:lpstr>
      <vt:lpstr>Incentivos al cumplimiento (nuevo art. 26)</vt:lpstr>
      <vt:lpstr>Exclusiones del Sistema (art. 3 y 4)</vt:lpstr>
      <vt:lpstr>Plataforma SUPER (art. 52 a 58)</vt:lpstr>
      <vt:lpstr>Comentarios finales</vt:lpstr>
      <vt:lpstr>Comentarios PDL que Establece una Ley Marco de Autorizaciones Sectoriales (Boletín N°16.566-03)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Coyuntura</dc:title>
  <dc:creator>Cristina Cortez</dc:creator>
  <cp:lastModifiedBy>Pilar Hazbun</cp:lastModifiedBy>
  <cp:revision>540</cp:revision>
  <cp:lastPrinted>2022-05-11T14:25:24Z</cp:lastPrinted>
  <dcterms:created xsi:type="dcterms:W3CDTF">2021-01-06T17:32:06Z</dcterms:created>
  <dcterms:modified xsi:type="dcterms:W3CDTF">2024-10-29T09:36:15Z</dcterms:modified>
</cp:coreProperties>
</file>