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56" r:id="rId2"/>
    <p:sldId id="257" r:id="rId3"/>
    <p:sldId id="259" r:id="rId4"/>
    <p:sldId id="258" r:id="rId5"/>
    <p:sldId id="260" r:id="rId6"/>
    <p:sldId id="263" r:id="rId7"/>
    <p:sldId id="264"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Lst>
  <p:sldSz cx="9144000" cy="6858000" type="screen4x3"/>
  <p:notesSz cx="6797675" cy="9926638"/>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48" autoAdjust="0"/>
    <p:restoredTop sz="94915" autoAdjust="0"/>
  </p:normalViewPr>
  <p:slideViewPr>
    <p:cSldViewPr snapToGrid="0" snapToObjects="1">
      <p:cViewPr varScale="1">
        <p:scale>
          <a:sx n="154" d="100"/>
          <a:sy n="154" d="100"/>
        </p:scale>
        <p:origin x="1032" y="192"/>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155D417-92DB-154D-9497-EADD05596217}" type="datetimeFigureOut">
              <a:rPr lang="es-CL" smtClean="0"/>
              <a:t>13-08-24</a:t>
            </a:fld>
            <a:endParaRPr lang="es-CL"/>
          </a:p>
        </p:txBody>
      </p:sp>
      <p:sp>
        <p:nvSpPr>
          <p:cNvPr id="4" name="Marcador de imagen de diapositiva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6" name="Marcador de pie de página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3F6C4C2-93F8-7E47-A651-E0F7B3784592}" type="slidenum">
              <a:rPr lang="es-CL" smtClean="0"/>
              <a:t>‹Nº›</a:t>
            </a:fld>
            <a:endParaRPr lang="es-CL"/>
          </a:p>
        </p:txBody>
      </p:sp>
    </p:spTree>
    <p:extLst>
      <p:ext uri="{BB962C8B-B14F-4D97-AF65-F5344CB8AC3E}">
        <p14:creationId xmlns:p14="http://schemas.microsoft.com/office/powerpoint/2010/main" val="3427620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43F6C4C2-93F8-7E47-A651-E0F7B3784592}" type="slidenum">
              <a:rPr lang="es-CL" smtClean="0"/>
              <a:t>1</a:t>
            </a:fld>
            <a:endParaRPr lang="es-CL"/>
          </a:p>
        </p:txBody>
      </p:sp>
    </p:spTree>
    <p:extLst>
      <p:ext uri="{BB962C8B-B14F-4D97-AF65-F5344CB8AC3E}">
        <p14:creationId xmlns:p14="http://schemas.microsoft.com/office/powerpoint/2010/main" val="459027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43F6C4C2-93F8-7E47-A651-E0F7B3784592}" type="slidenum">
              <a:rPr lang="es-CL" smtClean="0"/>
              <a:t>21</a:t>
            </a:fld>
            <a:endParaRPr lang="es-CL"/>
          </a:p>
        </p:txBody>
      </p:sp>
    </p:spTree>
    <p:extLst>
      <p:ext uri="{BB962C8B-B14F-4D97-AF65-F5344CB8AC3E}">
        <p14:creationId xmlns:p14="http://schemas.microsoft.com/office/powerpoint/2010/main" val="3559453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atin typeface="Bison" charset="0"/>
                <a:ea typeface="Bison" charset="0"/>
                <a:cs typeface="Bison" charset="0"/>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Raleway" charset="0"/>
                <a:ea typeface="Raleway" charset="0"/>
                <a:cs typeface="Raleway"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149F29C-5AA9-6243-BE26-660889218C19}" type="datetimeFigureOut">
              <a:rPr lang="es-ES_tradnl" smtClean="0"/>
              <a:t>13/8/24</a:t>
            </a:fld>
            <a:endParaRPr lang="es-ES_tradnl" dirty="0"/>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p:txBody>
          <a:bodyPr/>
          <a:lstStyle/>
          <a:p>
            <a:fld id="{CADCDAF0-4DAD-E242-AC19-DF83403C7FF2}" type="slidenum">
              <a:rPr lang="es-ES_tradnl" smtClean="0"/>
              <a:t>‹Nº›</a:t>
            </a:fld>
            <a:endParaRPr lang="es-ES_tradnl" dirty="0"/>
          </a:p>
        </p:txBody>
      </p:sp>
    </p:spTree>
    <p:extLst>
      <p:ext uri="{BB962C8B-B14F-4D97-AF65-F5344CB8AC3E}">
        <p14:creationId xmlns:p14="http://schemas.microsoft.com/office/powerpoint/2010/main" val="1992606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149F29C-5AA9-6243-BE26-660889218C19}" type="datetimeFigureOut">
              <a:rPr lang="es-ES_tradnl" smtClean="0"/>
              <a:t>13/8/24</a:t>
            </a:fld>
            <a:endParaRPr lang="es-ES_tradnl" dirty="0"/>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p:txBody>
          <a:bodyPr/>
          <a:lstStyle/>
          <a:p>
            <a:fld id="{CADCDAF0-4DAD-E242-AC19-DF83403C7FF2}" type="slidenum">
              <a:rPr lang="es-ES_tradnl" smtClean="0"/>
              <a:t>‹Nº›</a:t>
            </a:fld>
            <a:endParaRPr lang="es-ES_tradnl" dirty="0"/>
          </a:p>
        </p:txBody>
      </p:sp>
    </p:spTree>
    <p:extLst>
      <p:ext uri="{BB962C8B-B14F-4D97-AF65-F5344CB8AC3E}">
        <p14:creationId xmlns:p14="http://schemas.microsoft.com/office/powerpoint/2010/main" val="1932015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149F29C-5AA9-6243-BE26-660889218C19}" type="datetimeFigureOut">
              <a:rPr lang="es-ES_tradnl" smtClean="0"/>
              <a:t>13/8/24</a:t>
            </a:fld>
            <a:endParaRPr lang="es-ES_tradnl" dirty="0"/>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p:txBody>
          <a:bodyPr/>
          <a:lstStyle/>
          <a:p>
            <a:fld id="{CADCDAF0-4DAD-E242-AC19-DF83403C7FF2}" type="slidenum">
              <a:rPr lang="es-ES_tradnl" smtClean="0"/>
              <a:t>‹Nº›</a:t>
            </a:fld>
            <a:endParaRPr lang="es-ES_tradnl" dirty="0"/>
          </a:p>
        </p:txBody>
      </p:sp>
    </p:spTree>
    <p:extLst>
      <p:ext uri="{BB962C8B-B14F-4D97-AF65-F5344CB8AC3E}">
        <p14:creationId xmlns:p14="http://schemas.microsoft.com/office/powerpoint/2010/main" val="1437799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1485513"/>
            <a:ext cx="7886700" cy="680223"/>
          </a:xfrm>
        </p:spPr>
        <p:txBody>
          <a:bodyPr/>
          <a:lstStyle>
            <a:lvl1pPr>
              <a:defRPr b="0" i="0">
                <a:latin typeface="Bison" charset="0"/>
                <a:ea typeface="Bison" charset="0"/>
                <a:cs typeface="Bison" charset="0"/>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28650" y="2515283"/>
            <a:ext cx="7886700" cy="2972023"/>
          </a:xfrm>
        </p:spPr>
        <p:txBody>
          <a:bodyPr/>
          <a:lstStyle>
            <a:lvl1pPr>
              <a:defRPr>
                <a:latin typeface="Raleway" charset="0"/>
                <a:ea typeface="Raleway" charset="0"/>
                <a:cs typeface="Raleway" charset="0"/>
              </a:defRPr>
            </a:lvl1pPr>
            <a:lvl2pPr>
              <a:defRPr>
                <a:latin typeface="Raleway" charset="0"/>
                <a:ea typeface="Raleway" charset="0"/>
                <a:cs typeface="Raleway" charset="0"/>
              </a:defRPr>
            </a:lvl2pPr>
            <a:lvl3pPr>
              <a:defRPr>
                <a:latin typeface="Raleway" charset="0"/>
                <a:ea typeface="Raleway" charset="0"/>
                <a:cs typeface="Raleway" charset="0"/>
              </a:defRPr>
            </a:lvl3pPr>
            <a:lvl4pPr>
              <a:defRPr>
                <a:latin typeface="Raleway" charset="0"/>
                <a:ea typeface="Raleway" charset="0"/>
                <a:cs typeface="Raleway" charset="0"/>
              </a:defRPr>
            </a:lvl4pPr>
            <a:lvl5pPr>
              <a:defRPr>
                <a:latin typeface="Raleway" charset="0"/>
                <a:ea typeface="Raleway" charset="0"/>
                <a:cs typeface="Raleway"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149F29C-5AA9-6243-BE26-660889218C19}" type="datetimeFigureOut">
              <a:rPr lang="es-ES_tradnl" smtClean="0"/>
              <a:t>13/8/24</a:t>
            </a:fld>
            <a:endParaRPr lang="es-ES_tradnl" dirty="0"/>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p:txBody>
          <a:bodyPr/>
          <a:lstStyle/>
          <a:p>
            <a:fld id="{CADCDAF0-4DAD-E242-AC19-DF83403C7FF2}" type="slidenum">
              <a:rPr lang="es-ES_tradnl" smtClean="0"/>
              <a:t>‹Nº›</a:t>
            </a:fld>
            <a:endParaRPr lang="es-ES_tradnl" dirty="0"/>
          </a:p>
        </p:txBody>
      </p:sp>
    </p:spTree>
    <p:extLst>
      <p:ext uri="{BB962C8B-B14F-4D97-AF65-F5344CB8AC3E}">
        <p14:creationId xmlns:p14="http://schemas.microsoft.com/office/powerpoint/2010/main" val="1882160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atin typeface="Bison" charset="0"/>
                <a:ea typeface="Bison" charset="0"/>
                <a:cs typeface="Bison" charset="0"/>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latin typeface="Raleway" charset="0"/>
                <a:ea typeface="Raleway" charset="0"/>
                <a:cs typeface="Raleway"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149F29C-5AA9-6243-BE26-660889218C19}" type="datetimeFigureOut">
              <a:rPr lang="es-ES_tradnl" smtClean="0"/>
              <a:t>13/8/24</a:t>
            </a:fld>
            <a:endParaRPr lang="es-ES_tradnl" dirty="0"/>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p:txBody>
          <a:bodyPr/>
          <a:lstStyle/>
          <a:p>
            <a:fld id="{CADCDAF0-4DAD-E242-AC19-DF83403C7FF2}" type="slidenum">
              <a:rPr lang="es-ES_tradnl" smtClean="0"/>
              <a:t>‹Nº›</a:t>
            </a:fld>
            <a:endParaRPr lang="es-ES_tradnl" dirty="0"/>
          </a:p>
        </p:txBody>
      </p:sp>
    </p:spTree>
    <p:extLst>
      <p:ext uri="{BB962C8B-B14F-4D97-AF65-F5344CB8AC3E}">
        <p14:creationId xmlns:p14="http://schemas.microsoft.com/office/powerpoint/2010/main" val="1031386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85800" y="1162843"/>
            <a:ext cx="7886700" cy="1325563"/>
          </a:xfrm>
        </p:spPr>
        <p:txBody>
          <a:bodyPr/>
          <a:lstStyle>
            <a:lvl1pPr>
              <a:defRPr>
                <a:latin typeface="Bison" charset="0"/>
                <a:ea typeface="Bison" charset="0"/>
                <a:cs typeface="Bison" charset="0"/>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2650374"/>
            <a:ext cx="3886200" cy="2701840"/>
          </a:xfrm>
        </p:spPr>
        <p:txBody>
          <a:bodyPr>
            <a:normAutofit/>
          </a:bodyPr>
          <a:lstStyle>
            <a:lvl1pPr>
              <a:defRPr sz="1600">
                <a:latin typeface="Raleway" charset="0"/>
                <a:ea typeface="Raleway" charset="0"/>
                <a:cs typeface="Raleway" charset="0"/>
              </a:defRPr>
            </a:lvl1pPr>
            <a:lvl2pPr>
              <a:defRPr sz="1600">
                <a:latin typeface="Raleway" charset="0"/>
                <a:ea typeface="Raleway" charset="0"/>
                <a:cs typeface="Raleway" charset="0"/>
              </a:defRPr>
            </a:lvl2pPr>
            <a:lvl3pPr>
              <a:defRPr sz="1600">
                <a:latin typeface="Raleway" charset="0"/>
                <a:ea typeface="Raleway" charset="0"/>
                <a:cs typeface="Raleway" charset="0"/>
              </a:defRPr>
            </a:lvl3pPr>
            <a:lvl4pPr>
              <a:defRPr sz="1600">
                <a:latin typeface="Raleway" charset="0"/>
                <a:ea typeface="Raleway" charset="0"/>
                <a:cs typeface="Raleway" charset="0"/>
              </a:defRPr>
            </a:lvl4pPr>
            <a:lvl5pPr>
              <a:defRPr sz="1600">
                <a:latin typeface="Raleway" charset="0"/>
                <a:ea typeface="Raleway" charset="0"/>
                <a:cs typeface="Raleway"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2650374"/>
            <a:ext cx="3886200" cy="2701840"/>
          </a:xfrm>
        </p:spPr>
        <p:txBody>
          <a:bodyPr>
            <a:normAutofit/>
          </a:bodyPr>
          <a:lstStyle>
            <a:lvl1pPr>
              <a:defRPr sz="1600">
                <a:latin typeface="Raleway" charset="0"/>
                <a:ea typeface="Raleway" charset="0"/>
                <a:cs typeface="Raleway" charset="0"/>
              </a:defRPr>
            </a:lvl1pPr>
            <a:lvl2pPr>
              <a:defRPr sz="1600">
                <a:latin typeface="Raleway" charset="0"/>
                <a:ea typeface="Raleway" charset="0"/>
                <a:cs typeface="Raleway" charset="0"/>
              </a:defRPr>
            </a:lvl2pPr>
            <a:lvl3pPr>
              <a:defRPr sz="1600">
                <a:latin typeface="Raleway" charset="0"/>
                <a:ea typeface="Raleway" charset="0"/>
                <a:cs typeface="Raleway" charset="0"/>
              </a:defRPr>
            </a:lvl3pPr>
            <a:lvl4pPr>
              <a:defRPr sz="1600">
                <a:latin typeface="Raleway" charset="0"/>
                <a:ea typeface="Raleway" charset="0"/>
                <a:cs typeface="Raleway" charset="0"/>
              </a:defRPr>
            </a:lvl4pPr>
            <a:lvl5pPr>
              <a:defRPr sz="1600">
                <a:latin typeface="Raleway" charset="0"/>
                <a:ea typeface="Raleway" charset="0"/>
                <a:cs typeface="Raleway"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149F29C-5AA9-6243-BE26-660889218C19}" type="datetimeFigureOut">
              <a:rPr lang="es-ES_tradnl" smtClean="0"/>
              <a:t>13/8/24</a:t>
            </a:fld>
            <a:endParaRPr lang="es-ES_tradnl" dirty="0"/>
          </a:p>
        </p:txBody>
      </p:sp>
      <p:sp>
        <p:nvSpPr>
          <p:cNvPr id="6" name="Footer Placeholder 5"/>
          <p:cNvSpPr>
            <a:spLocks noGrp="1"/>
          </p:cNvSpPr>
          <p:nvPr>
            <p:ph type="ftr" sz="quarter" idx="11"/>
          </p:nvPr>
        </p:nvSpPr>
        <p:spPr/>
        <p:txBody>
          <a:bodyPr/>
          <a:lstStyle/>
          <a:p>
            <a:endParaRPr lang="es-ES_tradnl" dirty="0"/>
          </a:p>
        </p:txBody>
      </p:sp>
      <p:sp>
        <p:nvSpPr>
          <p:cNvPr id="7" name="Slide Number Placeholder 6"/>
          <p:cNvSpPr>
            <a:spLocks noGrp="1"/>
          </p:cNvSpPr>
          <p:nvPr>
            <p:ph type="sldNum" sz="quarter" idx="12"/>
          </p:nvPr>
        </p:nvSpPr>
        <p:spPr/>
        <p:txBody>
          <a:bodyPr/>
          <a:lstStyle/>
          <a:p>
            <a:fld id="{CADCDAF0-4DAD-E242-AC19-DF83403C7FF2}" type="slidenum">
              <a:rPr lang="es-ES_tradnl" smtClean="0"/>
              <a:t>‹Nº›</a:t>
            </a:fld>
            <a:endParaRPr lang="es-ES_tradnl" dirty="0"/>
          </a:p>
        </p:txBody>
      </p:sp>
    </p:spTree>
    <p:extLst>
      <p:ext uri="{BB962C8B-B14F-4D97-AF65-F5344CB8AC3E}">
        <p14:creationId xmlns:p14="http://schemas.microsoft.com/office/powerpoint/2010/main" val="21276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1816275"/>
            <a:ext cx="7886700" cy="678340"/>
          </a:xfrm>
        </p:spPr>
        <p:txBody>
          <a:bodyPr/>
          <a:lstStyle>
            <a:lvl1pPr>
              <a:defRPr>
                <a:latin typeface="Bison" charset="0"/>
                <a:ea typeface="Bison" charset="0"/>
                <a:cs typeface="Bison" charset="0"/>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2006608"/>
            <a:ext cx="3868340" cy="996933"/>
          </a:xfrm>
        </p:spPr>
        <p:txBody>
          <a:bodyPr anchor="b">
            <a:normAutofit/>
          </a:bodyPr>
          <a:lstStyle>
            <a:lvl1pPr marL="0" indent="0">
              <a:buNone/>
              <a:defRPr sz="1600" b="1">
                <a:latin typeface="Raleway" charset="0"/>
                <a:ea typeface="Raleway" charset="0"/>
                <a:cs typeface="Raleway"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3089058"/>
            <a:ext cx="3868340" cy="2516623"/>
          </a:xfrm>
        </p:spPr>
        <p:txBody>
          <a:bodyPr>
            <a:normAutofit/>
          </a:bodyPr>
          <a:lstStyle>
            <a:lvl1pPr>
              <a:defRPr sz="1600">
                <a:latin typeface="Raleway" charset="0"/>
                <a:ea typeface="Raleway" charset="0"/>
                <a:cs typeface="Raleway" charset="0"/>
              </a:defRPr>
            </a:lvl1pPr>
            <a:lvl2pPr>
              <a:defRPr sz="1600">
                <a:latin typeface="Raleway" charset="0"/>
                <a:ea typeface="Raleway" charset="0"/>
                <a:cs typeface="Raleway" charset="0"/>
              </a:defRPr>
            </a:lvl2pPr>
            <a:lvl3pPr>
              <a:defRPr sz="1600">
                <a:latin typeface="Raleway" charset="0"/>
                <a:ea typeface="Raleway" charset="0"/>
                <a:cs typeface="Raleway" charset="0"/>
              </a:defRPr>
            </a:lvl3pPr>
            <a:lvl4pPr>
              <a:defRPr sz="1600">
                <a:latin typeface="Raleway" charset="0"/>
                <a:ea typeface="Raleway" charset="0"/>
                <a:cs typeface="Raleway" charset="0"/>
              </a:defRPr>
            </a:lvl4pPr>
            <a:lvl5pPr>
              <a:defRPr sz="1600">
                <a:latin typeface="Raleway" charset="0"/>
                <a:ea typeface="Raleway" charset="0"/>
                <a:cs typeface="Raleway"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2006608"/>
            <a:ext cx="3887391" cy="996933"/>
          </a:xfrm>
        </p:spPr>
        <p:txBody>
          <a:bodyPr anchor="b">
            <a:normAutofit/>
          </a:bodyPr>
          <a:lstStyle>
            <a:lvl1pPr marL="0" indent="0">
              <a:buNone/>
              <a:defRPr sz="1600" b="1">
                <a:latin typeface="Raleway" charset="0"/>
                <a:ea typeface="Raleway" charset="0"/>
                <a:cs typeface="Raleway"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3089058"/>
            <a:ext cx="3887391" cy="2516623"/>
          </a:xfrm>
        </p:spPr>
        <p:txBody>
          <a:bodyPr>
            <a:normAutofit/>
          </a:bodyPr>
          <a:lstStyle>
            <a:lvl1pPr>
              <a:defRPr sz="1600">
                <a:latin typeface="Raleway" charset="0"/>
                <a:ea typeface="Raleway" charset="0"/>
                <a:cs typeface="Raleway" charset="0"/>
              </a:defRPr>
            </a:lvl1pPr>
            <a:lvl2pPr>
              <a:defRPr sz="1600">
                <a:latin typeface="Raleway" charset="0"/>
                <a:ea typeface="Raleway" charset="0"/>
                <a:cs typeface="Raleway" charset="0"/>
              </a:defRPr>
            </a:lvl2pPr>
            <a:lvl3pPr>
              <a:defRPr sz="1600">
                <a:latin typeface="Raleway" charset="0"/>
                <a:ea typeface="Raleway" charset="0"/>
                <a:cs typeface="Raleway" charset="0"/>
              </a:defRPr>
            </a:lvl3pPr>
            <a:lvl4pPr>
              <a:defRPr sz="1600">
                <a:latin typeface="Raleway" charset="0"/>
                <a:ea typeface="Raleway" charset="0"/>
                <a:cs typeface="Raleway" charset="0"/>
              </a:defRPr>
            </a:lvl4pPr>
            <a:lvl5pPr>
              <a:defRPr sz="1600">
                <a:latin typeface="Raleway" charset="0"/>
                <a:ea typeface="Raleway" charset="0"/>
                <a:cs typeface="Raleway"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149F29C-5AA9-6243-BE26-660889218C19}" type="datetimeFigureOut">
              <a:rPr lang="es-ES_tradnl" smtClean="0"/>
              <a:t>13/8/24</a:t>
            </a:fld>
            <a:endParaRPr lang="es-ES_tradnl" dirty="0"/>
          </a:p>
        </p:txBody>
      </p:sp>
      <p:sp>
        <p:nvSpPr>
          <p:cNvPr id="8" name="Footer Placeholder 7"/>
          <p:cNvSpPr>
            <a:spLocks noGrp="1"/>
          </p:cNvSpPr>
          <p:nvPr>
            <p:ph type="ftr" sz="quarter" idx="11"/>
          </p:nvPr>
        </p:nvSpPr>
        <p:spPr/>
        <p:txBody>
          <a:bodyPr/>
          <a:lstStyle/>
          <a:p>
            <a:endParaRPr lang="es-ES_tradnl" dirty="0"/>
          </a:p>
        </p:txBody>
      </p:sp>
      <p:sp>
        <p:nvSpPr>
          <p:cNvPr id="9" name="Slide Number Placeholder 8"/>
          <p:cNvSpPr>
            <a:spLocks noGrp="1"/>
          </p:cNvSpPr>
          <p:nvPr>
            <p:ph type="sldNum" sz="quarter" idx="12"/>
          </p:nvPr>
        </p:nvSpPr>
        <p:spPr/>
        <p:txBody>
          <a:bodyPr/>
          <a:lstStyle/>
          <a:p>
            <a:fld id="{CADCDAF0-4DAD-E242-AC19-DF83403C7FF2}" type="slidenum">
              <a:rPr lang="es-ES_tradnl" smtClean="0"/>
              <a:t>‹Nº›</a:t>
            </a:fld>
            <a:endParaRPr lang="es-ES_tradnl" dirty="0"/>
          </a:p>
        </p:txBody>
      </p:sp>
    </p:spTree>
    <p:extLst>
      <p:ext uri="{BB962C8B-B14F-4D97-AF65-F5344CB8AC3E}">
        <p14:creationId xmlns:p14="http://schemas.microsoft.com/office/powerpoint/2010/main" val="111359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958013"/>
            <a:ext cx="7886700" cy="1325563"/>
          </a:xfrm>
        </p:spPr>
        <p:txBody>
          <a:bodyPr/>
          <a:lstStyle>
            <a:lvl1pPr>
              <a:defRPr>
                <a:latin typeface="Bison" charset="0"/>
                <a:ea typeface="Bison" charset="0"/>
                <a:cs typeface="Bison" charset="0"/>
              </a:defRPr>
            </a:lvl1pPr>
          </a:lstStyle>
          <a:p>
            <a:r>
              <a:rPr lang="es-ES_tradnl" dirty="0"/>
              <a:t>Clic para editar título</a:t>
            </a:r>
            <a:br>
              <a:rPr lang="es-ES_tradnl" dirty="0"/>
            </a:br>
            <a:r>
              <a:rPr lang="es-ES_tradnl" dirty="0"/>
              <a:t> Clic para editar título </a:t>
            </a:r>
            <a:br>
              <a:rPr lang="es-ES_tradnl" dirty="0"/>
            </a:br>
            <a:endParaRPr lang="en-US" dirty="0"/>
          </a:p>
        </p:txBody>
      </p:sp>
      <p:sp>
        <p:nvSpPr>
          <p:cNvPr id="3" name="Date Placeholder 2"/>
          <p:cNvSpPr>
            <a:spLocks noGrp="1"/>
          </p:cNvSpPr>
          <p:nvPr>
            <p:ph type="dt" sz="half" idx="10"/>
          </p:nvPr>
        </p:nvSpPr>
        <p:spPr/>
        <p:txBody>
          <a:bodyPr/>
          <a:lstStyle/>
          <a:p>
            <a:fld id="{E149F29C-5AA9-6243-BE26-660889218C19}" type="datetimeFigureOut">
              <a:rPr lang="es-ES_tradnl" smtClean="0"/>
              <a:t>13/8/24</a:t>
            </a:fld>
            <a:endParaRPr lang="es-ES_tradnl" dirty="0"/>
          </a:p>
        </p:txBody>
      </p:sp>
      <p:sp>
        <p:nvSpPr>
          <p:cNvPr id="4" name="Footer Placeholder 3"/>
          <p:cNvSpPr>
            <a:spLocks noGrp="1"/>
          </p:cNvSpPr>
          <p:nvPr>
            <p:ph type="ftr" sz="quarter" idx="11"/>
          </p:nvPr>
        </p:nvSpPr>
        <p:spPr/>
        <p:txBody>
          <a:bodyPr/>
          <a:lstStyle/>
          <a:p>
            <a:endParaRPr lang="es-ES_tradnl" dirty="0"/>
          </a:p>
        </p:txBody>
      </p:sp>
      <p:sp>
        <p:nvSpPr>
          <p:cNvPr id="5" name="Slide Number Placeholder 4"/>
          <p:cNvSpPr>
            <a:spLocks noGrp="1"/>
          </p:cNvSpPr>
          <p:nvPr>
            <p:ph type="sldNum" sz="quarter" idx="12"/>
          </p:nvPr>
        </p:nvSpPr>
        <p:spPr/>
        <p:txBody>
          <a:bodyPr/>
          <a:lstStyle/>
          <a:p>
            <a:fld id="{CADCDAF0-4DAD-E242-AC19-DF83403C7FF2}" type="slidenum">
              <a:rPr lang="es-ES_tradnl" smtClean="0"/>
              <a:t>‹Nº›</a:t>
            </a:fld>
            <a:endParaRPr lang="es-ES_tradnl" dirty="0"/>
          </a:p>
        </p:txBody>
      </p:sp>
    </p:spTree>
    <p:extLst>
      <p:ext uri="{BB962C8B-B14F-4D97-AF65-F5344CB8AC3E}">
        <p14:creationId xmlns:p14="http://schemas.microsoft.com/office/powerpoint/2010/main" val="922039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49F29C-5AA9-6243-BE26-660889218C19}" type="datetimeFigureOut">
              <a:rPr lang="es-ES_tradnl" smtClean="0"/>
              <a:t>13/8/24</a:t>
            </a:fld>
            <a:endParaRPr lang="es-ES_tradnl" dirty="0"/>
          </a:p>
        </p:txBody>
      </p:sp>
      <p:sp>
        <p:nvSpPr>
          <p:cNvPr id="3" name="Footer Placeholder 2"/>
          <p:cNvSpPr>
            <a:spLocks noGrp="1"/>
          </p:cNvSpPr>
          <p:nvPr>
            <p:ph type="ftr" sz="quarter" idx="11"/>
          </p:nvPr>
        </p:nvSpPr>
        <p:spPr/>
        <p:txBody>
          <a:bodyPr/>
          <a:lstStyle/>
          <a:p>
            <a:endParaRPr lang="es-ES_tradnl" dirty="0"/>
          </a:p>
        </p:txBody>
      </p:sp>
      <p:sp>
        <p:nvSpPr>
          <p:cNvPr id="4" name="Slide Number Placeholder 3"/>
          <p:cNvSpPr>
            <a:spLocks noGrp="1"/>
          </p:cNvSpPr>
          <p:nvPr>
            <p:ph type="sldNum" sz="quarter" idx="12"/>
          </p:nvPr>
        </p:nvSpPr>
        <p:spPr/>
        <p:txBody>
          <a:bodyPr/>
          <a:lstStyle/>
          <a:p>
            <a:fld id="{CADCDAF0-4DAD-E242-AC19-DF83403C7FF2}" type="slidenum">
              <a:rPr lang="es-ES_tradnl" smtClean="0"/>
              <a:t>‹Nº›</a:t>
            </a:fld>
            <a:endParaRPr lang="es-ES_tradnl" dirty="0"/>
          </a:p>
        </p:txBody>
      </p:sp>
      <p:sp>
        <p:nvSpPr>
          <p:cNvPr id="5" name="Title 1"/>
          <p:cNvSpPr>
            <a:spLocks noGrp="1"/>
          </p:cNvSpPr>
          <p:nvPr>
            <p:ph type="title" hasCustomPrompt="1"/>
          </p:nvPr>
        </p:nvSpPr>
        <p:spPr>
          <a:xfrm>
            <a:off x="628650" y="3408951"/>
            <a:ext cx="7886700" cy="937582"/>
          </a:xfrm>
        </p:spPr>
        <p:txBody>
          <a:bodyPr/>
          <a:lstStyle>
            <a:lvl1pPr algn="ctr">
              <a:defRPr baseline="0">
                <a:latin typeface="Bison" charset="0"/>
                <a:ea typeface="Bison" charset="0"/>
                <a:cs typeface="Bison" charset="0"/>
              </a:defRPr>
            </a:lvl1pPr>
          </a:lstStyle>
          <a:p>
            <a:r>
              <a:rPr lang="es-ES_tradnl" dirty="0"/>
              <a:t>Muchas gracias</a:t>
            </a:r>
            <a:br>
              <a:rPr lang="es-ES_tradnl" dirty="0"/>
            </a:br>
            <a:endParaRPr lang="en-US" dirty="0"/>
          </a:p>
        </p:txBody>
      </p:sp>
    </p:spTree>
    <p:extLst>
      <p:ext uri="{BB962C8B-B14F-4D97-AF65-F5344CB8AC3E}">
        <p14:creationId xmlns:p14="http://schemas.microsoft.com/office/powerpoint/2010/main" val="473812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149F29C-5AA9-6243-BE26-660889218C19}" type="datetimeFigureOut">
              <a:rPr lang="es-ES_tradnl" smtClean="0"/>
              <a:t>13/8/24</a:t>
            </a:fld>
            <a:endParaRPr lang="es-ES_tradnl" dirty="0"/>
          </a:p>
        </p:txBody>
      </p:sp>
      <p:sp>
        <p:nvSpPr>
          <p:cNvPr id="6" name="Footer Placeholder 5"/>
          <p:cNvSpPr>
            <a:spLocks noGrp="1"/>
          </p:cNvSpPr>
          <p:nvPr>
            <p:ph type="ftr" sz="quarter" idx="11"/>
          </p:nvPr>
        </p:nvSpPr>
        <p:spPr/>
        <p:txBody>
          <a:bodyPr/>
          <a:lstStyle/>
          <a:p>
            <a:endParaRPr lang="es-ES_tradnl" dirty="0"/>
          </a:p>
        </p:txBody>
      </p:sp>
      <p:sp>
        <p:nvSpPr>
          <p:cNvPr id="7" name="Slide Number Placeholder 6"/>
          <p:cNvSpPr>
            <a:spLocks noGrp="1"/>
          </p:cNvSpPr>
          <p:nvPr>
            <p:ph type="sldNum" sz="quarter" idx="12"/>
          </p:nvPr>
        </p:nvSpPr>
        <p:spPr/>
        <p:txBody>
          <a:bodyPr/>
          <a:lstStyle/>
          <a:p>
            <a:fld id="{CADCDAF0-4DAD-E242-AC19-DF83403C7FF2}" type="slidenum">
              <a:rPr lang="es-ES_tradnl" smtClean="0"/>
              <a:t>‹Nº›</a:t>
            </a:fld>
            <a:endParaRPr lang="es-ES_tradnl" dirty="0"/>
          </a:p>
        </p:txBody>
      </p:sp>
    </p:spTree>
    <p:extLst>
      <p:ext uri="{BB962C8B-B14F-4D97-AF65-F5344CB8AC3E}">
        <p14:creationId xmlns:p14="http://schemas.microsoft.com/office/powerpoint/2010/main" val="497105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149F29C-5AA9-6243-BE26-660889218C19}" type="datetimeFigureOut">
              <a:rPr lang="es-ES_tradnl" smtClean="0"/>
              <a:t>13/8/24</a:t>
            </a:fld>
            <a:endParaRPr lang="es-ES_tradnl" dirty="0"/>
          </a:p>
        </p:txBody>
      </p:sp>
      <p:sp>
        <p:nvSpPr>
          <p:cNvPr id="6" name="Footer Placeholder 5"/>
          <p:cNvSpPr>
            <a:spLocks noGrp="1"/>
          </p:cNvSpPr>
          <p:nvPr>
            <p:ph type="ftr" sz="quarter" idx="11"/>
          </p:nvPr>
        </p:nvSpPr>
        <p:spPr/>
        <p:txBody>
          <a:bodyPr/>
          <a:lstStyle/>
          <a:p>
            <a:endParaRPr lang="es-ES_tradnl" dirty="0"/>
          </a:p>
        </p:txBody>
      </p:sp>
      <p:sp>
        <p:nvSpPr>
          <p:cNvPr id="7" name="Slide Number Placeholder 6"/>
          <p:cNvSpPr>
            <a:spLocks noGrp="1"/>
          </p:cNvSpPr>
          <p:nvPr>
            <p:ph type="sldNum" sz="quarter" idx="12"/>
          </p:nvPr>
        </p:nvSpPr>
        <p:spPr/>
        <p:txBody>
          <a:bodyPr/>
          <a:lstStyle/>
          <a:p>
            <a:fld id="{CADCDAF0-4DAD-E242-AC19-DF83403C7FF2}" type="slidenum">
              <a:rPr lang="es-ES_tradnl" smtClean="0"/>
              <a:t>‹Nº›</a:t>
            </a:fld>
            <a:endParaRPr lang="es-ES_tradnl" dirty="0"/>
          </a:p>
        </p:txBody>
      </p:sp>
    </p:spTree>
    <p:extLst>
      <p:ext uri="{BB962C8B-B14F-4D97-AF65-F5344CB8AC3E}">
        <p14:creationId xmlns:p14="http://schemas.microsoft.com/office/powerpoint/2010/main" val="1148029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7000" y="0"/>
            <a:ext cx="8875059"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_tradnl"/>
              <a:t>Clic para editar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49F29C-5AA9-6243-BE26-660889218C19}" type="datetimeFigureOut">
              <a:rPr lang="es-ES_tradnl" smtClean="0"/>
              <a:t>13/8/24</a:t>
            </a:fld>
            <a:endParaRPr lang="es-ES_tradnl"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DCDAF0-4DAD-E242-AC19-DF83403C7FF2}" type="slidenum">
              <a:rPr lang="es-ES_tradnl" smtClean="0"/>
              <a:t>‹Nº›</a:t>
            </a:fld>
            <a:endParaRPr lang="es-ES_tradnl" dirty="0"/>
          </a:p>
        </p:txBody>
      </p:sp>
    </p:spTree>
    <p:extLst>
      <p:ext uri="{BB962C8B-B14F-4D97-AF65-F5344CB8AC3E}">
        <p14:creationId xmlns:p14="http://schemas.microsoft.com/office/powerpoint/2010/main" val="1522024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bcn.cl/historiadelaley/nc/historia-de-la-ley/459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07098" y="2717490"/>
            <a:ext cx="7772400" cy="931863"/>
          </a:xfrm>
        </p:spPr>
        <p:txBody>
          <a:bodyPr>
            <a:noAutofit/>
          </a:bodyPr>
          <a:lstStyle/>
          <a:p>
            <a:r>
              <a:rPr lang="es-ES_tradnl" sz="3200" b="1" dirty="0">
                <a:latin typeface="+mn-lt"/>
              </a:rPr>
              <a:t>Proyecto de ley que crea el Ministerio de Seguridad Pública</a:t>
            </a:r>
          </a:p>
        </p:txBody>
      </p:sp>
      <p:sp>
        <p:nvSpPr>
          <p:cNvPr id="3" name="Subtítulo 2"/>
          <p:cNvSpPr>
            <a:spLocks noGrp="1"/>
          </p:cNvSpPr>
          <p:nvPr>
            <p:ph type="subTitle" idx="1"/>
          </p:nvPr>
        </p:nvSpPr>
        <p:spPr>
          <a:xfrm>
            <a:off x="1264298" y="3817598"/>
            <a:ext cx="6858000" cy="1813945"/>
          </a:xfrm>
        </p:spPr>
        <p:txBody>
          <a:bodyPr>
            <a:normAutofit/>
          </a:bodyPr>
          <a:lstStyle/>
          <a:p>
            <a:pPr>
              <a:lnSpc>
                <a:spcPct val="60000"/>
              </a:lnSpc>
            </a:pPr>
            <a:r>
              <a:rPr lang="es-ES_tradnl" sz="1800" dirty="0">
                <a:latin typeface="+mj-lt"/>
              </a:rPr>
              <a:t>Boletín 14.614-07</a:t>
            </a:r>
          </a:p>
          <a:p>
            <a:pPr>
              <a:lnSpc>
                <a:spcPct val="60000"/>
              </a:lnSpc>
            </a:pPr>
            <a:r>
              <a:rPr lang="es-ES_tradnl" sz="1800" dirty="0">
                <a:latin typeface="+mj-lt"/>
              </a:rPr>
              <a:t>Juan Ignacio Gómez</a:t>
            </a:r>
          </a:p>
          <a:p>
            <a:pPr>
              <a:lnSpc>
                <a:spcPct val="60000"/>
              </a:lnSpc>
            </a:pPr>
            <a:r>
              <a:rPr lang="es-ES_tradnl" sz="1800" dirty="0">
                <a:latin typeface="+mj-lt"/>
              </a:rPr>
              <a:t>Coordinador del Congreso Nacional</a:t>
            </a:r>
          </a:p>
          <a:p>
            <a:pPr>
              <a:lnSpc>
                <a:spcPct val="60000"/>
              </a:lnSpc>
            </a:pPr>
            <a:r>
              <a:rPr lang="es-ES_tradnl" sz="1800" dirty="0">
                <a:latin typeface="+mj-lt"/>
              </a:rPr>
              <a:t>Programa Legislativo – </a:t>
            </a:r>
            <a:r>
              <a:rPr lang="es-ES_tradnl" sz="1800" dirty="0" err="1">
                <a:latin typeface="+mj-lt"/>
              </a:rPr>
              <a:t>LyD</a:t>
            </a:r>
            <a:endParaRPr lang="es-ES_tradnl" sz="1800" dirty="0">
              <a:latin typeface="+mj-lt"/>
            </a:endParaRPr>
          </a:p>
          <a:p>
            <a:pPr>
              <a:lnSpc>
                <a:spcPct val="60000"/>
              </a:lnSpc>
            </a:pPr>
            <a:r>
              <a:rPr lang="es-ES_tradnl" sz="1800" dirty="0">
                <a:latin typeface="+mj-lt"/>
              </a:rPr>
              <a:t>13 de agosto de 2024</a:t>
            </a:r>
          </a:p>
        </p:txBody>
      </p:sp>
    </p:spTree>
    <p:extLst>
      <p:ext uri="{BB962C8B-B14F-4D97-AF65-F5344CB8AC3E}">
        <p14:creationId xmlns:p14="http://schemas.microsoft.com/office/powerpoint/2010/main" val="1114935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C84245-1130-8D92-0F00-1C2E35D9FEF5}"/>
              </a:ext>
            </a:extLst>
          </p:cNvPr>
          <p:cNvSpPr>
            <a:spLocks noGrp="1"/>
          </p:cNvSpPr>
          <p:nvPr>
            <p:ph type="title"/>
          </p:nvPr>
        </p:nvSpPr>
        <p:spPr/>
        <p:txBody>
          <a:bodyPr>
            <a:normAutofit fontScale="90000"/>
          </a:bodyPr>
          <a:lstStyle/>
          <a:p>
            <a:r>
              <a:rPr lang="es-CL" dirty="0"/>
              <a:t>Ministerio de Seguridad: Expresión Regional</a:t>
            </a:r>
          </a:p>
        </p:txBody>
      </p:sp>
      <p:sp>
        <p:nvSpPr>
          <p:cNvPr id="3" name="Marcador de contenido 2">
            <a:extLst>
              <a:ext uri="{FF2B5EF4-FFF2-40B4-BE49-F238E27FC236}">
                <a16:creationId xmlns:a16="http://schemas.microsoft.com/office/drawing/2014/main" id="{FDDE9DBC-1D76-AE9C-BFDA-A36F3C48486D}"/>
              </a:ext>
            </a:extLst>
          </p:cNvPr>
          <p:cNvSpPr>
            <a:spLocks noGrp="1"/>
          </p:cNvSpPr>
          <p:nvPr>
            <p:ph idx="1"/>
          </p:nvPr>
        </p:nvSpPr>
        <p:spPr>
          <a:xfrm>
            <a:off x="628649" y="2515283"/>
            <a:ext cx="7983335" cy="2972023"/>
          </a:xfrm>
        </p:spPr>
        <p:txBody>
          <a:bodyPr>
            <a:normAutofit lnSpcReduction="10000"/>
          </a:bodyPr>
          <a:lstStyle/>
          <a:p>
            <a:r>
              <a:rPr lang="es-CL" sz="2400" dirty="0"/>
              <a:t>El mensaje proponía un “SEREMI” tradicional: expresión desconcentrada del ministerio. Se mantenían facultades en los delegados;</a:t>
            </a:r>
          </a:p>
          <a:p>
            <a:r>
              <a:rPr lang="es-CL" sz="2400" dirty="0"/>
              <a:t>Luego, con ocasión de la dependencia de las Fuerzas de Orden y Seguridad, surge la figura del “Comisionado” y se restan facultades a los delegados;</a:t>
            </a:r>
          </a:p>
          <a:p>
            <a:r>
              <a:rPr lang="es-CL" sz="2400" dirty="0"/>
              <a:t>Vuelta al problema de la Comisión Mixta de 2009.</a:t>
            </a:r>
          </a:p>
        </p:txBody>
      </p:sp>
    </p:spTree>
    <p:extLst>
      <p:ext uri="{BB962C8B-B14F-4D97-AF65-F5344CB8AC3E}">
        <p14:creationId xmlns:p14="http://schemas.microsoft.com/office/powerpoint/2010/main" val="1137701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B230CA-F614-54CF-92EE-8CABE6F77B18}"/>
              </a:ext>
            </a:extLst>
          </p:cNvPr>
          <p:cNvSpPr>
            <a:spLocks noGrp="1"/>
          </p:cNvSpPr>
          <p:nvPr>
            <p:ph type="title"/>
          </p:nvPr>
        </p:nvSpPr>
        <p:spPr/>
        <p:txBody>
          <a:bodyPr>
            <a:normAutofit fontScale="90000"/>
          </a:bodyPr>
          <a:lstStyle/>
          <a:p>
            <a:r>
              <a:rPr lang="es-CL" dirty="0"/>
              <a:t>Ministerio de Seguridad: Expresión Regional</a:t>
            </a:r>
          </a:p>
        </p:txBody>
      </p:sp>
      <p:sp>
        <p:nvSpPr>
          <p:cNvPr id="3" name="Marcador de contenido 2">
            <a:extLst>
              <a:ext uri="{FF2B5EF4-FFF2-40B4-BE49-F238E27FC236}">
                <a16:creationId xmlns:a16="http://schemas.microsoft.com/office/drawing/2014/main" id="{5CA4CF2C-2765-34FE-F010-151F79D9E25B}"/>
              </a:ext>
            </a:extLst>
          </p:cNvPr>
          <p:cNvSpPr>
            <a:spLocks noGrp="1"/>
          </p:cNvSpPr>
          <p:nvPr>
            <p:ph idx="1"/>
          </p:nvPr>
        </p:nvSpPr>
        <p:spPr>
          <a:xfrm>
            <a:off x="628649" y="2515283"/>
            <a:ext cx="7999961" cy="3353502"/>
          </a:xfrm>
        </p:spPr>
        <p:txBody>
          <a:bodyPr>
            <a:normAutofit/>
          </a:bodyPr>
          <a:lstStyle/>
          <a:p>
            <a:r>
              <a:rPr lang="es-CL" sz="2400" dirty="0"/>
              <a:t>La pregunta es también constitucional:</a:t>
            </a:r>
          </a:p>
          <a:p>
            <a:pPr marL="0" indent="0">
              <a:buNone/>
            </a:pPr>
            <a:endParaRPr lang="es-CL" sz="2400" dirty="0"/>
          </a:p>
          <a:p>
            <a:pPr marL="0" indent="0">
              <a:buNone/>
            </a:pPr>
            <a:r>
              <a:rPr lang="es-CL" sz="1800" dirty="0"/>
              <a:t>Artículo 24.- El gobierno y la administración del Estado corresponden al Presidente de la República, quien es el Jefe del Estado.</a:t>
            </a:r>
          </a:p>
          <a:p>
            <a:pPr marL="0" indent="0">
              <a:buNone/>
            </a:pPr>
            <a:r>
              <a:rPr lang="es-CL" sz="1800" dirty="0"/>
              <a:t>Su autoridad se extiende </a:t>
            </a:r>
            <a:r>
              <a:rPr lang="es-CL" sz="1800" b="1" dirty="0"/>
              <a:t>a todo cuanto tiene por objeto la conservación del orden público en el interior </a:t>
            </a:r>
            <a:r>
              <a:rPr lang="es-CL" sz="1800" dirty="0"/>
              <a:t>y la seguridad externa de la República, de acuerdo con la Constitución y las leyes.</a:t>
            </a:r>
          </a:p>
        </p:txBody>
      </p:sp>
    </p:spTree>
    <p:extLst>
      <p:ext uri="{BB962C8B-B14F-4D97-AF65-F5344CB8AC3E}">
        <p14:creationId xmlns:p14="http://schemas.microsoft.com/office/powerpoint/2010/main" val="2782511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B230CA-F614-54CF-92EE-8CABE6F77B18}"/>
              </a:ext>
            </a:extLst>
          </p:cNvPr>
          <p:cNvSpPr>
            <a:spLocks noGrp="1"/>
          </p:cNvSpPr>
          <p:nvPr>
            <p:ph type="title"/>
          </p:nvPr>
        </p:nvSpPr>
        <p:spPr/>
        <p:txBody>
          <a:bodyPr>
            <a:normAutofit fontScale="90000"/>
          </a:bodyPr>
          <a:lstStyle/>
          <a:p>
            <a:r>
              <a:rPr lang="es-CL" dirty="0"/>
              <a:t>Ministerio de Seguridad: Expresión Regional</a:t>
            </a:r>
          </a:p>
        </p:txBody>
      </p:sp>
      <p:sp>
        <p:nvSpPr>
          <p:cNvPr id="3" name="Marcador de contenido 2">
            <a:extLst>
              <a:ext uri="{FF2B5EF4-FFF2-40B4-BE49-F238E27FC236}">
                <a16:creationId xmlns:a16="http://schemas.microsoft.com/office/drawing/2014/main" id="{5CA4CF2C-2765-34FE-F010-151F79D9E25B}"/>
              </a:ext>
            </a:extLst>
          </p:cNvPr>
          <p:cNvSpPr>
            <a:spLocks noGrp="1"/>
          </p:cNvSpPr>
          <p:nvPr>
            <p:ph idx="1"/>
          </p:nvPr>
        </p:nvSpPr>
        <p:spPr>
          <a:xfrm>
            <a:off x="628650" y="2515283"/>
            <a:ext cx="7886700" cy="3353502"/>
          </a:xfrm>
        </p:spPr>
        <p:txBody>
          <a:bodyPr>
            <a:normAutofit fontScale="70000" lnSpcReduction="20000"/>
          </a:bodyPr>
          <a:lstStyle/>
          <a:p>
            <a:r>
              <a:rPr lang="es-CL" sz="3400" dirty="0"/>
              <a:t>La pregunta es también constitucional:</a:t>
            </a:r>
          </a:p>
          <a:p>
            <a:pPr marL="0" indent="0">
              <a:buNone/>
            </a:pPr>
            <a:r>
              <a:rPr lang="es-CL" sz="2600" dirty="0"/>
              <a:t>Artículo 115 bis.- En cada región existirá una delegación presidencial regional, a cargo de un delegado presidencial regional, </a:t>
            </a:r>
            <a:r>
              <a:rPr lang="es-CL" sz="2600" b="1" dirty="0"/>
              <a:t>el que ejercerá las funciones y atribuciones del Presidente de la República en la región, en conformidad a la ley</a:t>
            </a:r>
            <a:r>
              <a:rPr lang="es-CL" sz="2600" dirty="0"/>
              <a:t>. El delegado presidencial regional será el representante natural e inmediato, en el territorio de su jurisdicción, del Presidente de la República y será nombrado y removido libremente por él. El delegado presidencial regional ejercerá sus funciones con arreglo a las leyes y a las órdenes e instrucciones del Presidente de la República.</a:t>
            </a:r>
          </a:p>
          <a:p>
            <a:pPr marL="0" indent="0">
              <a:buNone/>
            </a:pPr>
            <a:r>
              <a:rPr lang="es-CL" sz="2600" dirty="0"/>
              <a:t>Al delegado presidencial regional </a:t>
            </a:r>
            <a:r>
              <a:rPr lang="es-CL" sz="2600" b="1" dirty="0"/>
              <a:t>le corresponderá la coordinación, supervigilancia o fiscalización de los servicios públicos creados por ley para el cumplimiento de las funciones administrativas </a:t>
            </a:r>
            <a:r>
              <a:rPr lang="es-CL" sz="2600" dirty="0"/>
              <a:t>que operen en la región que dependan o se relacionen con el Presidente de la República a través de un Ministerio.</a:t>
            </a:r>
          </a:p>
        </p:txBody>
      </p:sp>
    </p:spTree>
    <p:extLst>
      <p:ext uri="{BB962C8B-B14F-4D97-AF65-F5344CB8AC3E}">
        <p14:creationId xmlns:p14="http://schemas.microsoft.com/office/powerpoint/2010/main" val="537611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F79957-444F-19D3-F251-EEE1C376A58B}"/>
              </a:ext>
            </a:extLst>
          </p:cNvPr>
          <p:cNvSpPr>
            <a:spLocks noGrp="1"/>
          </p:cNvSpPr>
          <p:nvPr>
            <p:ph type="title"/>
          </p:nvPr>
        </p:nvSpPr>
        <p:spPr/>
        <p:txBody>
          <a:bodyPr>
            <a:normAutofit fontScale="90000"/>
          </a:bodyPr>
          <a:lstStyle/>
          <a:p>
            <a:r>
              <a:rPr lang="es-CL" dirty="0"/>
              <a:t>Ministerio de Seguridad: Expresión Regional - Recomendaciones</a:t>
            </a:r>
          </a:p>
        </p:txBody>
      </p:sp>
      <p:sp>
        <p:nvSpPr>
          <p:cNvPr id="3" name="Marcador de contenido 2">
            <a:extLst>
              <a:ext uri="{FF2B5EF4-FFF2-40B4-BE49-F238E27FC236}">
                <a16:creationId xmlns:a16="http://schemas.microsoft.com/office/drawing/2014/main" id="{C4F48DD9-1712-7921-B410-B3C64661D26D}"/>
              </a:ext>
            </a:extLst>
          </p:cNvPr>
          <p:cNvSpPr>
            <a:spLocks noGrp="1"/>
          </p:cNvSpPr>
          <p:nvPr>
            <p:ph idx="1"/>
          </p:nvPr>
        </p:nvSpPr>
        <p:spPr>
          <a:xfrm>
            <a:off x="628650" y="2515283"/>
            <a:ext cx="7886700" cy="3278688"/>
          </a:xfrm>
        </p:spPr>
        <p:txBody>
          <a:bodyPr/>
          <a:lstStyle/>
          <a:p>
            <a:r>
              <a:rPr lang="es-CL" dirty="0"/>
              <a:t>Introducir cambios a la organización administrativa regional parece inconveniente;</a:t>
            </a:r>
          </a:p>
          <a:p>
            <a:r>
              <a:rPr lang="es-CL" dirty="0"/>
              <a:t>Se trata de un sistema enraizado en el nacimiento mismo de la República que ha sido exitoso;</a:t>
            </a:r>
          </a:p>
          <a:p>
            <a:r>
              <a:rPr lang="es-CL" dirty="0"/>
              <a:t>No se trata solo de un cambio de facultades, hay una dimensión profundamente política.</a:t>
            </a:r>
          </a:p>
        </p:txBody>
      </p:sp>
    </p:spTree>
    <p:extLst>
      <p:ext uri="{BB962C8B-B14F-4D97-AF65-F5344CB8AC3E}">
        <p14:creationId xmlns:p14="http://schemas.microsoft.com/office/powerpoint/2010/main" val="2868970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F79957-444F-19D3-F251-EEE1C376A58B}"/>
              </a:ext>
            </a:extLst>
          </p:cNvPr>
          <p:cNvSpPr>
            <a:spLocks noGrp="1"/>
          </p:cNvSpPr>
          <p:nvPr>
            <p:ph type="title"/>
          </p:nvPr>
        </p:nvSpPr>
        <p:spPr/>
        <p:txBody>
          <a:bodyPr>
            <a:normAutofit fontScale="90000"/>
          </a:bodyPr>
          <a:lstStyle/>
          <a:p>
            <a:r>
              <a:rPr lang="es-CL" dirty="0"/>
              <a:t>Ministerio de Seguridad: Expresión Regional - Recomendaciones</a:t>
            </a:r>
          </a:p>
        </p:txBody>
      </p:sp>
      <p:sp>
        <p:nvSpPr>
          <p:cNvPr id="3" name="Marcador de contenido 2">
            <a:extLst>
              <a:ext uri="{FF2B5EF4-FFF2-40B4-BE49-F238E27FC236}">
                <a16:creationId xmlns:a16="http://schemas.microsoft.com/office/drawing/2014/main" id="{C4F48DD9-1712-7921-B410-B3C64661D26D}"/>
              </a:ext>
            </a:extLst>
          </p:cNvPr>
          <p:cNvSpPr>
            <a:spLocks noGrp="1"/>
          </p:cNvSpPr>
          <p:nvPr>
            <p:ph idx="1"/>
          </p:nvPr>
        </p:nvSpPr>
        <p:spPr>
          <a:xfrm>
            <a:off x="628650" y="2515283"/>
            <a:ext cx="7886700" cy="3278688"/>
          </a:xfrm>
        </p:spPr>
        <p:txBody>
          <a:bodyPr>
            <a:normAutofit/>
          </a:bodyPr>
          <a:lstStyle/>
          <a:p>
            <a:r>
              <a:rPr lang="es-CL" sz="2400" dirty="0"/>
              <a:t>Con todo, es verdad que la división del Ministerio del Interior puede resultar problemática en la práctica, pero es incierto;</a:t>
            </a:r>
          </a:p>
          <a:p>
            <a:r>
              <a:rPr lang="es-CL" sz="2400" dirty="0"/>
              <a:t>Una aproximación puede ser: coordinación entre MSP y delegados;</a:t>
            </a:r>
          </a:p>
          <a:p>
            <a:r>
              <a:rPr lang="es-CL" sz="2400" dirty="0"/>
              <a:t>La segunda, es la anterior, pero estudiando la posibilidad de delegaciones de facultades. No cambia nada, pero puede cambiarlo todo.</a:t>
            </a:r>
          </a:p>
        </p:txBody>
      </p:sp>
    </p:spTree>
    <p:extLst>
      <p:ext uri="{BB962C8B-B14F-4D97-AF65-F5344CB8AC3E}">
        <p14:creationId xmlns:p14="http://schemas.microsoft.com/office/powerpoint/2010/main" val="1647105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F79957-444F-19D3-F251-EEE1C376A58B}"/>
              </a:ext>
            </a:extLst>
          </p:cNvPr>
          <p:cNvSpPr>
            <a:spLocks noGrp="1"/>
          </p:cNvSpPr>
          <p:nvPr>
            <p:ph type="title"/>
          </p:nvPr>
        </p:nvSpPr>
        <p:spPr/>
        <p:txBody>
          <a:bodyPr>
            <a:normAutofit fontScale="90000"/>
          </a:bodyPr>
          <a:lstStyle/>
          <a:p>
            <a:r>
              <a:rPr lang="es-CL" dirty="0"/>
              <a:t>Ministerio del Interior</a:t>
            </a:r>
          </a:p>
        </p:txBody>
      </p:sp>
      <p:sp>
        <p:nvSpPr>
          <p:cNvPr id="3" name="Marcador de contenido 2">
            <a:extLst>
              <a:ext uri="{FF2B5EF4-FFF2-40B4-BE49-F238E27FC236}">
                <a16:creationId xmlns:a16="http://schemas.microsoft.com/office/drawing/2014/main" id="{C4F48DD9-1712-7921-B410-B3C64661D26D}"/>
              </a:ext>
            </a:extLst>
          </p:cNvPr>
          <p:cNvSpPr>
            <a:spLocks noGrp="1"/>
          </p:cNvSpPr>
          <p:nvPr>
            <p:ph idx="1"/>
          </p:nvPr>
        </p:nvSpPr>
        <p:spPr>
          <a:xfrm>
            <a:off x="628650" y="2515283"/>
            <a:ext cx="7886700" cy="3278688"/>
          </a:xfrm>
        </p:spPr>
        <p:txBody>
          <a:bodyPr>
            <a:normAutofit/>
          </a:bodyPr>
          <a:lstStyle/>
          <a:p>
            <a:r>
              <a:rPr lang="es-CL" sz="2400" dirty="0"/>
              <a:t>El mensaje solo configuró un ministerio de seguridad, porque reformar el Ministerio del Interior no es posible sin reformar el núcleo político del gobierno.</a:t>
            </a:r>
          </a:p>
          <a:p>
            <a:r>
              <a:rPr lang="es-CL" sz="2400" dirty="0"/>
              <a:t>¿Cuál es el enfoque óptimo para el nuevo (¿o antiguo?) Ministerio del Interior?</a:t>
            </a:r>
          </a:p>
          <a:p>
            <a:endParaRPr lang="es-CL" sz="2400" dirty="0"/>
          </a:p>
        </p:txBody>
      </p:sp>
    </p:spTree>
    <p:extLst>
      <p:ext uri="{BB962C8B-B14F-4D97-AF65-F5344CB8AC3E}">
        <p14:creationId xmlns:p14="http://schemas.microsoft.com/office/powerpoint/2010/main" val="2147519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F79957-444F-19D3-F251-EEE1C376A58B}"/>
              </a:ext>
            </a:extLst>
          </p:cNvPr>
          <p:cNvSpPr>
            <a:spLocks noGrp="1"/>
          </p:cNvSpPr>
          <p:nvPr>
            <p:ph type="title"/>
          </p:nvPr>
        </p:nvSpPr>
        <p:spPr/>
        <p:txBody>
          <a:bodyPr>
            <a:normAutofit fontScale="90000"/>
          </a:bodyPr>
          <a:lstStyle/>
          <a:p>
            <a:r>
              <a:rPr lang="es-CL" dirty="0"/>
              <a:t>Ministerio del Interior</a:t>
            </a:r>
          </a:p>
        </p:txBody>
      </p:sp>
      <p:sp>
        <p:nvSpPr>
          <p:cNvPr id="3" name="Marcador de contenido 2">
            <a:extLst>
              <a:ext uri="{FF2B5EF4-FFF2-40B4-BE49-F238E27FC236}">
                <a16:creationId xmlns:a16="http://schemas.microsoft.com/office/drawing/2014/main" id="{C4F48DD9-1712-7921-B410-B3C64661D26D}"/>
              </a:ext>
            </a:extLst>
          </p:cNvPr>
          <p:cNvSpPr>
            <a:spLocks noGrp="1"/>
          </p:cNvSpPr>
          <p:nvPr>
            <p:ph idx="1"/>
          </p:nvPr>
        </p:nvSpPr>
        <p:spPr>
          <a:xfrm>
            <a:off x="628650" y="2515283"/>
            <a:ext cx="7886700" cy="3278688"/>
          </a:xfrm>
        </p:spPr>
        <p:txBody>
          <a:bodyPr>
            <a:normAutofit/>
          </a:bodyPr>
          <a:lstStyle/>
          <a:p>
            <a:r>
              <a:rPr lang="es-CL" sz="2400" dirty="0"/>
              <a:t>Si se mira orgánicamente, lo más relevante en Interior es el territorio: queda la SUBDERE, Interior y las delegaciones.</a:t>
            </a:r>
          </a:p>
          <a:p>
            <a:r>
              <a:rPr lang="es-CL" sz="2400" dirty="0"/>
              <a:t>Es razonable que la gestión de las emergencias esté radicada ahí. Hay experiencia y orgánica.</a:t>
            </a:r>
          </a:p>
          <a:p>
            <a:r>
              <a:rPr lang="es-CL" sz="2400" dirty="0"/>
              <a:t>¿También la política? ¿Debería asumir todas o algunas de las facultades de SEGPRES?</a:t>
            </a:r>
          </a:p>
          <a:p>
            <a:endParaRPr lang="es-CL" sz="2400" dirty="0"/>
          </a:p>
        </p:txBody>
      </p:sp>
    </p:spTree>
    <p:extLst>
      <p:ext uri="{BB962C8B-B14F-4D97-AF65-F5344CB8AC3E}">
        <p14:creationId xmlns:p14="http://schemas.microsoft.com/office/powerpoint/2010/main" val="491139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F79957-444F-19D3-F251-EEE1C376A58B}"/>
              </a:ext>
            </a:extLst>
          </p:cNvPr>
          <p:cNvSpPr>
            <a:spLocks noGrp="1"/>
          </p:cNvSpPr>
          <p:nvPr>
            <p:ph type="title"/>
          </p:nvPr>
        </p:nvSpPr>
        <p:spPr/>
        <p:txBody>
          <a:bodyPr>
            <a:normAutofit fontScale="90000"/>
          </a:bodyPr>
          <a:lstStyle/>
          <a:p>
            <a:r>
              <a:rPr lang="es-CL" dirty="0"/>
              <a:t>Ministerio del Interior</a:t>
            </a:r>
          </a:p>
        </p:txBody>
      </p:sp>
      <p:sp>
        <p:nvSpPr>
          <p:cNvPr id="3" name="Marcador de contenido 2">
            <a:extLst>
              <a:ext uri="{FF2B5EF4-FFF2-40B4-BE49-F238E27FC236}">
                <a16:creationId xmlns:a16="http://schemas.microsoft.com/office/drawing/2014/main" id="{C4F48DD9-1712-7921-B410-B3C64661D26D}"/>
              </a:ext>
            </a:extLst>
          </p:cNvPr>
          <p:cNvSpPr>
            <a:spLocks noGrp="1"/>
          </p:cNvSpPr>
          <p:nvPr>
            <p:ph idx="1"/>
          </p:nvPr>
        </p:nvSpPr>
        <p:spPr>
          <a:xfrm>
            <a:off x="628650" y="2515282"/>
            <a:ext cx="7886700" cy="3478193"/>
          </a:xfrm>
        </p:spPr>
        <p:txBody>
          <a:bodyPr>
            <a:noAutofit/>
          </a:bodyPr>
          <a:lstStyle/>
          <a:p>
            <a:r>
              <a:rPr lang="es-CL" sz="2400" dirty="0"/>
              <a:t>Lo que no parece recomendable es alterar el presupuesto de independencia en la forma de gobernar, que está dada en la Constitución;</a:t>
            </a:r>
          </a:p>
          <a:p>
            <a:r>
              <a:rPr lang="es-CL" sz="2400" dirty="0"/>
              <a:t>Todos los gobiernos son distintos en la gestión del poder y en la forma de su ejercicio. Eso es correcto. El Presidente tiene que estar libre para ello, no amarrado a normas.</a:t>
            </a:r>
          </a:p>
        </p:txBody>
      </p:sp>
    </p:spTree>
    <p:extLst>
      <p:ext uri="{BB962C8B-B14F-4D97-AF65-F5344CB8AC3E}">
        <p14:creationId xmlns:p14="http://schemas.microsoft.com/office/powerpoint/2010/main" val="1665804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F79957-444F-19D3-F251-EEE1C376A58B}"/>
              </a:ext>
            </a:extLst>
          </p:cNvPr>
          <p:cNvSpPr>
            <a:spLocks noGrp="1"/>
          </p:cNvSpPr>
          <p:nvPr>
            <p:ph type="title"/>
          </p:nvPr>
        </p:nvSpPr>
        <p:spPr/>
        <p:txBody>
          <a:bodyPr>
            <a:normAutofit fontScale="90000"/>
          </a:bodyPr>
          <a:lstStyle/>
          <a:p>
            <a:r>
              <a:rPr lang="es-CL" dirty="0"/>
              <a:t>Ministerio del Interior</a:t>
            </a:r>
          </a:p>
        </p:txBody>
      </p:sp>
      <p:sp>
        <p:nvSpPr>
          <p:cNvPr id="3" name="Marcador de contenido 2">
            <a:extLst>
              <a:ext uri="{FF2B5EF4-FFF2-40B4-BE49-F238E27FC236}">
                <a16:creationId xmlns:a16="http://schemas.microsoft.com/office/drawing/2014/main" id="{C4F48DD9-1712-7921-B410-B3C64661D26D}"/>
              </a:ext>
            </a:extLst>
          </p:cNvPr>
          <p:cNvSpPr>
            <a:spLocks noGrp="1"/>
          </p:cNvSpPr>
          <p:nvPr>
            <p:ph idx="1"/>
          </p:nvPr>
        </p:nvSpPr>
        <p:spPr>
          <a:xfrm>
            <a:off x="628650" y="2515282"/>
            <a:ext cx="7886700" cy="3478193"/>
          </a:xfrm>
        </p:spPr>
        <p:txBody>
          <a:bodyPr>
            <a:noAutofit/>
          </a:bodyPr>
          <a:lstStyle/>
          <a:p>
            <a:r>
              <a:rPr lang="es-CL" sz="2400" dirty="0"/>
              <a:t>Por ejemplo, la Cámara de Diputados rechazó una norma que establecía que los ministros se nombraban previa consulta con el Ministro del Interior. Esa norma restringe.</a:t>
            </a:r>
          </a:p>
          <a:p>
            <a:r>
              <a:rPr lang="es-CL" sz="2400" dirty="0"/>
              <a:t>O la facultad del Ministro del Interior de presidir un Consejo de Gabinete si el presidente no puede asistir.</a:t>
            </a:r>
          </a:p>
          <a:p>
            <a:r>
              <a:rPr lang="es-CL" sz="2400" dirty="0"/>
              <a:t>Políticamente, es complejo.</a:t>
            </a:r>
          </a:p>
        </p:txBody>
      </p:sp>
    </p:spTree>
    <p:extLst>
      <p:ext uri="{BB962C8B-B14F-4D97-AF65-F5344CB8AC3E}">
        <p14:creationId xmlns:p14="http://schemas.microsoft.com/office/powerpoint/2010/main" val="1206767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F79957-444F-19D3-F251-EEE1C376A58B}"/>
              </a:ext>
            </a:extLst>
          </p:cNvPr>
          <p:cNvSpPr>
            <a:spLocks noGrp="1"/>
          </p:cNvSpPr>
          <p:nvPr>
            <p:ph type="title"/>
          </p:nvPr>
        </p:nvSpPr>
        <p:spPr/>
        <p:txBody>
          <a:bodyPr>
            <a:normAutofit fontScale="90000"/>
          </a:bodyPr>
          <a:lstStyle/>
          <a:p>
            <a:r>
              <a:rPr lang="es-CL" dirty="0"/>
              <a:t>Ministerio del Interior - Recomendaciones</a:t>
            </a:r>
          </a:p>
        </p:txBody>
      </p:sp>
      <p:sp>
        <p:nvSpPr>
          <p:cNvPr id="3" name="Marcador de contenido 2">
            <a:extLst>
              <a:ext uri="{FF2B5EF4-FFF2-40B4-BE49-F238E27FC236}">
                <a16:creationId xmlns:a16="http://schemas.microsoft.com/office/drawing/2014/main" id="{C4F48DD9-1712-7921-B410-B3C64661D26D}"/>
              </a:ext>
            </a:extLst>
          </p:cNvPr>
          <p:cNvSpPr>
            <a:spLocks noGrp="1"/>
          </p:cNvSpPr>
          <p:nvPr>
            <p:ph idx="1"/>
          </p:nvPr>
        </p:nvSpPr>
        <p:spPr>
          <a:xfrm>
            <a:off x="628650" y="2515282"/>
            <a:ext cx="7886700" cy="3478193"/>
          </a:xfrm>
        </p:spPr>
        <p:txBody>
          <a:bodyPr>
            <a:noAutofit/>
          </a:bodyPr>
          <a:lstStyle/>
          <a:p>
            <a:r>
              <a:rPr lang="es-CL" sz="2400" dirty="0"/>
              <a:t>Pero, sí es cierto que debe repensarse el Ministerio del Interior resultante. Pueden haber dos vías, al menos:</a:t>
            </a:r>
          </a:p>
          <a:p>
            <a:pPr lvl="1"/>
            <a:r>
              <a:rPr lang="es-CL" sz="2000" dirty="0"/>
              <a:t>La primera, puede ser fusionar las subsecretarías de Interior y Desarrollo Regional y Administrativo;</a:t>
            </a:r>
          </a:p>
          <a:p>
            <a:pPr lvl="1"/>
            <a:r>
              <a:rPr lang="es-CL" sz="2000" dirty="0"/>
              <a:t>La segunda es no innovar aquí y enviar un proyecto de reforma al “centro de gobierno”.</a:t>
            </a:r>
          </a:p>
          <a:p>
            <a:r>
              <a:rPr lang="es-CL" sz="2400" dirty="0"/>
              <a:t>Hay algunas propuestas que hacen sentido, como llevar a Interior el la coordinación y el seguimiento programático, pero no basta.</a:t>
            </a:r>
          </a:p>
        </p:txBody>
      </p:sp>
    </p:spTree>
    <p:extLst>
      <p:ext uri="{BB962C8B-B14F-4D97-AF65-F5344CB8AC3E}">
        <p14:creationId xmlns:p14="http://schemas.microsoft.com/office/powerpoint/2010/main" val="2832716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DE11BB-2BF2-ED3C-6DC3-CD5D51BD6008}"/>
              </a:ext>
            </a:extLst>
          </p:cNvPr>
          <p:cNvSpPr>
            <a:spLocks noGrp="1"/>
          </p:cNvSpPr>
          <p:nvPr>
            <p:ph type="title"/>
          </p:nvPr>
        </p:nvSpPr>
        <p:spPr/>
        <p:txBody>
          <a:bodyPr>
            <a:normAutofit fontScale="90000"/>
          </a:bodyPr>
          <a:lstStyle/>
          <a:p>
            <a:r>
              <a:rPr lang="es-CL" dirty="0"/>
              <a:t>Sumario</a:t>
            </a:r>
          </a:p>
        </p:txBody>
      </p:sp>
      <p:sp>
        <p:nvSpPr>
          <p:cNvPr id="3" name="Marcador de contenido 2">
            <a:extLst>
              <a:ext uri="{FF2B5EF4-FFF2-40B4-BE49-F238E27FC236}">
                <a16:creationId xmlns:a16="http://schemas.microsoft.com/office/drawing/2014/main" id="{B745A144-3B71-5E1B-907F-076CDF37C9E0}"/>
              </a:ext>
            </a:extLst>
          </p:cNvPr>
          <p:cNvSpPr>
            <a:spLocks noGrp="1"/>
          </p:cNvSpPr>
          <p:nvPr>
            <p:ph idx="1"/>
          </p:nvPr>
        </p:nvSpPr>
        <p:spPr/>
        <p:txBody>
          <a:bodyPr/>
          <a:lstStyle/>
          <a:p>
            <a:r>
              <a:rPr lang="es-CL" dirty="0"/>
              <a:t>Un poco de historia: ¿cómo llegamos aquí?</a:t>
            </a:r>
          </a:p>
          <a:p>
            <a:r>
              <a:rPr lang="es-CL" dirty="0"/>
              <a:t>Principios de diseño</a:t>
            </a:r>
          </a:p>
          <a:p>
            <a:r>
              <a:rPr lang="es-CL" dirty="0"/>
              <a:t>Ministerio de Seguridad</a:t>
            </a:r>
          </a:p>
          <a:p>
            <a:r>
              <a:rPr lang="es-CL" dirty="0"/>
              <a:t>Ministerio del Interior</a:t>
            </a:r>
          </a:p>
        </p:txBody>
      </p:sp>
    </p:spTree>
    <p:extLst>
      <p:ext uri="{BB962C8B-B14F-4D97-AF65-F5344CB8AC3E}">
        <p14:creationId xmlns:p14="http://schemas.microsoft.com/office/powerpoint/2010/main" val="3522703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02DCB62-1BF5-D30D-1036-2C9DB1FD17CB}"/>
              </a:ext>
            </a:extLst>
          </p:cNvPr>
          <p:cNvSpPr>
            <a:spLocks noGrp="1"/>
          </p:cNvSpPr>
          <p:nvPr>
            <p:ph type="title"/>
          </p:nvPr>
        </p:nvSpPr>
        <p:spPr/>
        <p:txBody>
          <a:bodyPr/>
          <a:lstStyle/>
          <a:p>
            <a:r>
              <a:rPr lang="es-CL" dirty="0"/>
              <a:t>Conclusiones</a:t>
            </a:r>
          </a:p>
        </p:txBody>
      </p:sp>
      <p:sp>
        <p:nvSpPr>
          <p:cNvPr id="5" name="Marcador de texto 4">
            <a:extLst>
              <a:ext uri="{FF2B5EF4-FFF2-40B4-BE49-F238E27FC236}">
                <a16:creationId xmlns:a16="http://schemas.microsoft.com/office/drawing/2014/main" id="{34B00710-810E-1A6F-024F-C113CDB20FBD}"/>
              </a:ext>
            </a:extLst>
          </p:cNvPr>
          <p:cNvSpPr>
            <a:spLocks noGrp="1"/>
          </p:cNvSpPr>
          <p:nvPr>
            <p:ph type="body" idx="1"/>
          </p:nvPr>
        </p:nvSpPr>
        <p:spPr/>
        <p:txBody>
          <a:bodyPr/>
          <a:lstStyle/>
          <a:p>
            <a:endParaRPr lang="es-CL"/>
          </a:p>
        </p:txBody>
      </p:sp>
    </p:spTree>
    <p:extLst>
      <p:ext uri="{BB962C8B-B14F-4D97-AF65-F5344CB8AC3E}">
        <p14:creationId xmlns:p14="http://schemas.microsoft.com/office/powerpoint/2010/main" val="2406385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07098" y="2717490"/>
            <a:ext cx="7772400" cy="931863"/>
          </a:xfrm>
        </p:spPr>
        <p:txBody>
          <a:bodyPr>
            <a:noAutofit/>
          </a:bodyPr>
          <a:lstStyle/>
          <a:p>
            <a:r>
              <a:rPr lang="es-ES_tradnl" sz="3200" b="1" dirty="0">
                <a:latin typeface="+mn-lt"/>
              </a:rPr>
              <a:t>Proyecto de ley que crea el Ministerio de Seguridad Pública</a:t>
            </a:r>
          </a:p>
        </p:txBody>
      </p:sp>
      <p:sp>
        <p:nvSpPr>
          <p:cNvPr id="3" name="Subtítulo 2"/>
          <p:cNvSpPr>
            <a:spLocks noGrp="1"/>
          </p:cNvSpPr>
          <p:nvPr>
            <p:ph type="subTitle" idx="1"/>
          </p:nvPr>
        </p:nvSpPr>
        <p:spPr>
          <a:xfrm>
            <a:off x="1264298" y="3817598"/>
            <a:ext cx="6858000" cy="1813945"/>
          </a:xfrm>
        </p:spPr>
        <p:txBody>
          <a:bodyPr>
            <a:normAutofit/>
          </a:bodyPr>
          <a:lstStyle/>
          <a:p>
            <a:pPr>
              <a:lnSpc>
                <a:spcPct val="60000"/>
              </a:lnSpc>
            </a:pPr>
            <a:r>
              <a:rPr lang="es-ES_tradnl" sz="1800" dirty="0">
                <a:latin typeface="+mj-lt"/>
              </a:rPr>
              <a:t>Boletín 14.614-07</a:t>
            </a:r>
          </a:p>
          <a:p>
            <a:pPr>
              <a:lnSpc>
                <a:spcPct val="60000"/>
              </a:lnSpc>
            </a:pPr>
            <a:r>
              <a:rPr lang="es-ES_tradnl" sz="1800" dirty="0">
                <a:latin typeface="+mj-lt"/>
              </a:rPr>
              <a:t>Juan Ignacio Gómez</a:t>
            </a:r>
          </a:p>
          <a:p>
            <a:pPr>
              <a:lnSpc>
                <a:spcPct val="60000"/>
              </a:lnSpc>
            </a:pPr>
            <a:r>
              <a:rPr lang="es-ES_tradnl" sz="1800" dirty="0">
                <a:latin typeface="+mj-lt"/>
              </a:rPr>
              <a:t>Coordinador del Congreso Nacional</a:t>
            </a:r>
          </a:p>
          <a:p>
            <a:pPr>
              <a:lnSpc>
                <a:spcPct val="60000"/>
              </a:lnSpc>
            </a:pPr>
            <a:r>
              <a:rPr lang="es-ES_tradnl" sz="1800" dirty="0">
                <a:latin typeface="+mj-lt"/>
              </a:rPr>
              <a:t>Programa Legislativo – </a:t>
            </a:r>
            <a:r>
              <a:rPr lang="es-ES_tradnl" sz="1800" dirty="0" err="1">
                <a:latin typeface="+mj-lt"/>
              </a:rPr>
              <a:t>LyD</a:t>
            </a:r>
            <a:endParaRPr lang="es-ES_tradnl" sz="1800" dirty="0">
              <a:latin typeface="+mj-lt"/>
            </a:endParaRPr>
          </a:p>
          <a:p>
            <a:pPr>
              <a:lnSpc>
                <a:spcPct val="60000"/>
              </a:lnSpc>
            </a:pPr>
            <a:r>
              <a:rPr lang="es-ES_tradnl" sz="1800" dirty="0">
                <a:latin typeface="+mj-lt"/>
              </a:rPr>
              <a:t>13 de agosto de 2024</a:t>
            </a:r>
          </a:p>
        </p:txBody>
      </p:sp>
    </p:spTree>
    <p:extLst>
      <p:ext uri="{BB962C8B-B14F-4D97-AF65-F5344CB8AC3E}">
        <p14:creationId xmlns:p14="http://schemas.microsoft.com/office/powerpoint/2010/main" val="2520333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600576-A1AF-2F3C-BCD6-79216BD55F14}"/>
              </a:ext>
            </a:extLst>
          </p:cNvPr>
          <p:cNvSpPr>
            <a:spLocks noGrp="1"/>
          </p:cNvSpPr>
          <p:nvPr>
            <p:ph type="title"/>
          </p:nvPr>
        </p:nvSpPr>
        <p:spPr/>
        <p:txBody>
          <a:bodyPr>
            <a:normAutofit fontScale="90000"/>
          </a:bodyPr>
          <a:lstStyle/>
          <a:p>
            <a:r>
              <a:rPr lang="es-CL" dirty="0"/>
              <a:t>Un poco de historia: ¿cómo llegamos aquí?</a:t>
            </a:r>
          </a:p>
        </p:txBody>
      </p:sp>
      <p:sp>
        <p:nvSpPr>
          <p:cNvPr id="3" name="Marcador de contenido 2">
            <a:extLst>
              <a:ext uri="{FF2B5EF4-FFF2-40B4-BE49-F238E27FC236}">
                <a16:creationId xmlns:a16="http://schemas.microsoft.com/office/drawing/2014/main" id="{6E48AAE0-5E8D-ED86-E15D-501B2677B5DA}"/>
              </a:ext>
            </a:extLst>
          </p:cNvPr>
          <p:cNvSpPr>
            <a:spLocks noGrp="1"/>
          </p:cNvSpPr>
          <p:nvPr>
            <p:ph idx="1"/>
          </p:nvPr>
        </p:nvSpPr>
        <p:spPr>
          <a:xfrm>
            <a:off x="628650" y="2515283"/>
            <a:ext cx="7886700" cy="3521960"/>
          </a:xfrm>
        </p:spPr>
        <p:txBody>
          <a:bodyPr>
            <a:normAutofit fontScale="92500" lnSpcReduction="20000"/>
          </a:bodyPr>
          <a:lstStyle/>
          <a:p>
            <a:pPr marL="0" indent="0" algn="just">
              <a:buNone/>
            </a:pPr>
            <a:r>
              <a:rPr lang="es-CL" sz="1800" dirty="0"/>
              <a:t>“</a:t>
            </a:r>
            <a:r>
              <a:rPr lang="es-CL" sz="1800" i="1" dirty="0"/>
              <a:t>La asesora del Instituto Libertad, señora Daniela Godoy, explicó que muchas de las modificaciones aprobadas por la Cámara de Diputados fueron, en su momento, objeto de reparos técnicos. Entre ellos se cuentan el debilitado sistema de implementación de la Política Nacional de Seguridad Pública, que replica en la ley el sistema Consejos Comunales de Seguridad puestos en práctica en la actual estrategia de Seguridad Pública, y que no han resueltos los problemas; el vacío que implica sacar el tema del alcohol del ámbito de acción del Servicio Nacional para la Prevención y Rehabilitación del Consumo de Drogas; la eliminación del plazo de ciento veinte días de vacancia legal, que no tuvo en consideración que todas las instituciones consultadas señalaron que necesitan a lo menos cuatro meses de preparación para aplicar debidamente la ley; la limitación excesiva a la norma que permite excluir los concursos internos obligatorios para proveer los cargos de jefaturas de las reparticiones creadas en el proyecto, circunstancia que limita la modernización de esos servicios, y, la eliminación de la facultad del nuevo Ministerio para supervigilar las actividades relativas a la seguridad interior emprendidas por otras reparticiones públicas.</a:t>
            </a:r>
            <a:r>
              <a:rPr lang="es-CL" sz="1800" dirty="0"/>
              <a:t>”</a:t>
            </a:r>
          </a:p>
          <a:p>
            <a:pPr marL="914400" lvl="2" indent="0" algn="just">
              <a:buNone/>
            </a:pPr>
            <a:r>
              <a:rPr lang="es-CL" sz="1000" dirty="0"/>
              <a:t>Fuente: Informe de la Comisión de Constitución del Senado en el tercer trámite constitucional del boletín 4248-06. Disponible en: </a:t>
            </a:r>
            <a:r>
              <a:rPr lang="es-CL" sz="1000" dirty="0">
                <a:hlinkClick r:id="rId2"/>
              </a:rPr>
              <a:t>https://www.bcn.cl/historiadelaley/nc/historia-de-la-ley/4592/</a:t>
            </a:r>
            <a:r>
              <a:rPr lang="es-CL" sz="1000" dirty="0"/>
              <a:t>.</a:t>
            </a:r>
          </a:p>
        </p:txBody>
      </p:sp>
    </p:spTree>
    <p:extLst>
      <p:ext uri="{BB962C8B-B14F-4D97-AF65-F5344CB8AC3E}">
        <p14:creationId xmlns:p14="http://schemas.microsoft.com/office/powerpoint/2010/main" val="843331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600576-A1AF-2F3C-BCD6-79216BD55F14}"/>
              </a:ext>
            </a:extLst>
          </p:cNvPr>
          <p:cNvSpPr>
            <a:spLocks noGrp="1"/>
          </p:cNvSpPr>
          <p:nvPr>
            <p:ph type="title"/>
          </p:nvPr>
        </p:nvSpPr>
        <p:spPr/>
        <p:txBody>
          <a:bodyPr>
            <a:normAutofit fontScale="90000"/>
          </a:bodyPr>
          <a:lstStyle/>
          <a:p>
            <a:r>
              <a:rPr lang="es-CL" dirty="0"/>
              <a:t>Un poco de historia: ¿cómo llegamos aquí?</a:t>
            </a:r>
          </a:p>
        </p:txBody>
      </p:sp>
      <p:sp>
        <p:nvSpPr>
          <p:cNvPr id="3" name="Marcador de contenido 2">
            <a:extLst>
              <a:ext uri="{FF2B5EF4-FFF2-40B4-BE49-F238E27FC236}">
                <a16:creationId xmlns:a16="http://schemas.microsoft.com/office/drawing/2014/main" id="{6E48AAE0-5E8D-ED86-E15D-501B2677B5DA}"/>
              </a:ext>
            </a:extLst>
          </p:cNvPr>
          <p:cNvSpPr>
            <a:spLocks noGrp="1"/>
          </p:cNvSpPr>
          <p:nvPr>
            <p:ph idx="1"/>
          </p:nvPr>
        </p:nvSpPr>
        <p:spPr>
          <a:xfrm>
            <a:off x="628650" y="2515283"/>
            <a:ext cx="7886700" cy="3312640"/>
          </a:xfrm>
        </p:spPr>
        <p:txBody>
          <a:bodyPr>
            <a:noAutofit/>
          </a:bodyPr>
          <a:lstStyle/>
          <a:p>
            <a:r>
              <a:rPr lang="es-CL" sz="2400" dirty="0"/>
              <a:t>En perspectiva, gran parte de las discrepancias que conoce la Comisión Mixta son similares a las que se dieron en 2009:</a:t>
            </a:r>
          </a:p>
          <a:p>
            <a:pPr lvl="1"/>
            <a:r>
              <a:rPr lang="es-CL" dirty="0"/>
              <a:t>Dependencia de Carabineros y la PDI;</a:t>
            </a:r>
          </a:p>
          <a:p>
            <a:pPr lvl="1"/>
            <a:r>
              <a:rPr lang="es-CL" dirty="0"/>
              <a:t>Supervigilancia de facultades de seguridad de otros organismos públicos;</a:t>
            </a:r>
          </a:p>
          <a:p>
            <a:pPr lvl="1"/>
            <a:r>
              <a:rPr lang="es-CL" dirty="0"/>
              <a:t>Diversas aspectos sobre personal;</a:t>
            </a:r>
          </a:p>
          <a:p>
            <a:pPr lvl="1"/>
            <a:r>
              <a:rPr lang="es-CL" dirty="0"/>
              <a:t>Implementación;</a:t>
            </a:r>
          </a:p>
          <a:p>
            <a:pPr lvl="1"/>
            <a:r>
              <a:rPr lang="es-CL" dirty="0"/>
              <a:t>Entre otras materias.</a:t>
            </a:r>
          </a:p>
        </p:txBody>
      </p:sp>
    </p:spTree>
    <p:extLst>
      <p:ext uri="{BB962C8B-B14F-4D97-AF65-F5344CB8AC3E}">
        <p14:creationId xmlns:p14="http://schemas.microsoft.com/office/powerpoint/2010/main" val="2158229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600576-A1AF-2F3C-BCD6-79216BD55F14}"/>
              </a:ext>
            </a:extLst>
          </p:cNvPr>
          <p:cNvSpPr>
            <a:spLocks noGrp="1"/>
          </p:cNvSpPr>
          <p:nvPr>
            <p:ph type="title"/>
          </p:nvPr>
        </p:nvSpPr>
        <p:spPr/>
        <p:txBody>
          <a:bodyPr>
            <a:normAutofit fontScale="90000"/>
          </a:bodyPr>
          <a:lstStyle/>
          <a:p>
            <a:r>
              <a:rPr lang="es-CL" dirty="0"/>
              <a:t>Un poco de historia: ¿cómo llegamos aquí?</a:t>
            </a:r>
          </a:p>
        </p:txBody>
      </p:sp>
      <p:sp>
        <p:nvSpPr>
          <p:cNvPr id="3" name="Marcador de contenido 2">
            <a:extLst>
              <a:ext uri="{FF2B5EF4-FFF2-40B4-BE49-F238E27FC236}">
                <a16:creationId xmlns:a16="http://schemas.microsoft.com/office/drawing/2014/main" id="{6E48AAE0-5E8D-ED86-E15D-501B2677B5DA}"/>
              </a:ext>
            </a:extLst>
          </p:cNvPr>
          <p:cNvSpPr>
            <a:spLocks noGrp="1"/>
          </p:cNvSpPr>
          <p:nvPr>
            <p:ph idx="1"/>
          </p:nvPr>
        </p:nvSpPr>
        <p:spPr>
          <a:xfrm>
            <a:off x="628650" y="2515283"/>
            <a:ext cx="7886700" cy="3411792"/>
          </a:xfrm>
        </p:spPr>
        <p:txBody>
          <a:bodyPr>
            <a:normAutofit/>
          </a:bodyPr>
          <a:lstStyle/>
          <a:p>
            <a:r>
              <a:rPr lang="es-CL" sz="2400" dirty="0"/>
              <a:t>Sin embargo, lo más relevante de cara a la discusión actual fue el hecho de que se rechazaran todas las enmiendas de la Cámara de Diputados (revisora), llegándose a transformar todo el proyecto en Comisión Mixta.</a:t>
            </a:r>
          </a:p>
          <a:p>
            <a:r>
              <a:rPr lang="es-CL" sz="2400" dirty="0"/>
              <a:t>¿Por qué es relevante? Porque estamos ante una discusión técnica y políticamente compleja.</a:t>
            </a:r>
          </a:p>
        </p:txBody>
      </p:sp>
    </p:spTree>
    <p:extLst>
      <p:ext uri="{BB962C8B-B14F-4D97-AF65-F5344CB8AC3E}">
        <p14:creationId xmlns:p14="http://schemas.microsoft.com/office/powerpoint/2010/main" val="2717309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764923-9795-5FFC-B6AD-DF9EC470B2DC}"/>
              </a:ext>
            </a:extLst>
          </p:cNvPr>
          <p:cNvSpPr>
            <a:spLocks noGrp="1"/>
          </p:cNvSpPr>
          <p:nvPr>
            <p:ph type="title"/>
          </p:nvPr>
        </p:nvSpPr>
        <p:spPr/>
        <p:txBody>
          <a:bodyPr>
            <a:normAutofit fontScale="90000"/>
          </a:bodyPr>
          <a:lstStyle/>
          <a:p>
            <a:r>
              <a:rPr lang="es-CL" dirty="0"/>
              <a:t>Principios de diseño: LOC BGAE</a:t>
            </a:r>
          </a:p>
        </p:txBody>
      </p:sp>
      <p:sp>
        <p:nvSpPr>
          <p:cNvPr id="3" name="Marcador de contenido 2">
            <a:extLst>
              <a:ext uri="{FF2B5EF4-FFF2-40B4-BE49-F238E27FC236}">
                <a16:creationId xmlns:a16="http://schemas.microsoft.com/office/drawing/2014/main" id="{9B55DC1B-E6B0-4215-D859-4BA244E82540}"/>
              </a:ext>
            </a:extLst>
          </p:cNvPr>
          <p:cNvSpPr>
            <a:spLocks noGrp="1"/>
          </p:cNvSpPr>
          <p:nvPr>
            <p:ph idx="1"/>
          </p:nvPr>
        </p:nvSpPr>
        <p:spPr>
          <a:xfrm>
            <a:off x="628650" y="2515283"/>
            <a:ext cx="7886700" cy="3400775"/>
          </a:xfrm>
        </p:spPr>
        <p:txBody>
          <a:bodyPr>
            <a:normAutofit/>
          </a:bodyPr>
          <a:lstStyle/>
          <a:p>
            <a:r>
              <a:rPr lang="es-CL" sz="2400" dirty="0"/>
              <a:t>La LOC de Bases Generales de la Administración del Estado tiene el conjunto de reglas básicas que la organizan administrativamente.</a:t>
            </a:r>
          </a:p>
          <a:p>
            <a:r>
              <a:rPr lang="es-CL" sz="2400" dirty="0"/>
              <a:t>Contiene normas sobre subsecretarías, coordinación, </a:t>
            </a:r>
            <a:r>
              <a:rPr lang="es-CL" sz="2400" dirty="0" err="1"/>
              <a:t>etc</a:t>
            </a:r>
            <a:r>
              <a:rPr lang="es-CL" sz="2400" dirty="0"/>
              <a:t>…</a:t>
            </a:r>
          </a:p>
          <a:p>
            <a:r>
              <a:rPr lang="es-CL" sz="2400" dirty="0"/>
              <a:t>También, establece distinción fundamental de diseño de política pública: ¿qué hace un ministerio y qué hace un servicio?</a:t>
            </a:r>
          </a:p>
        </p:txBody>
      </p:sp>
    </p:spTree>
    <p:extLst>
      <p:ext uri="{BB962C8B-B14F-4D97-AF65-F5344CB8AC3E}">
        <p14:creationId xmlns:p14="http://schemas.microsoft.com/office/powerpoint/2010/main" val="765216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E8C40A-D360-F5AB-567E-BB7240599DCB}"/>
              </a:ext>
            </a:extLst>
          </p:cNvPr>
          <p:cNvSpPr>
            <a:spLocks noGrp="1"/>
          </p:cNvSpPr>
          <p:nvPr>
            <p:ph type="title"/>
          </p:nvPr>
        </p:nvSpPr>
        <p:spPr/>
        <p:txBody>
          <a:bodyPr>
            <a:normAutofit fontScale="90000"/>
          </a:bodyPr>
          <a:lstStyle/>
          <a:p>
            <a:r>
              <a:rPr lang="es-CL" dirty="0"/>
              <a:t>Principios de diseño: LOC BGAE</a:t>
            </a:r>
          </a:p>
        </p:txBody>
      </p:sp>
      <p:graphicFrame>
        <p:nvGraphicFramePr>
          <p:cNvPr id="4" name="Marcador de contenido 3">
            <a:extLst>
              <a:ext uri="{FF2B5EF4-FFF2-40B4-BE49-F238E27FC236}">
                <a16:creationId xmlns:a16="http://schemas.microsoft.com/office/drawing/2014/main" id="{E599AF51-7288-2968-8492-BA90AF31C0D7}"/>
              </a:ext>
            </a:extLst>
          </p:cNvPr>
          <p:cNvGraphicFramePr>
            <a:graphicFrameLocks noGrp="1"/>
          </p:cNvGraphicFramePr>
          <p:nvPr>
            <p:ph idx="1"/>
            <p:extLst>
              <p:ext uri="{D42A27DB-BD31-4B8C-83A1-F6EECF244321}">
                <p14:modId xmlns:p14="http://schemas.microsoft.com/office/powerpoint/2010/main" val="4274615666"/>
              </p:ext>
            </p:extLst>
          </p:nvPr>
        </p:nvGraphicFramePr>
        <p:xfrm>
          <a:off x="407624" y="2514600"/>
          <a:ext cx="8240618" cy="4164974"/>
        </p:xfrm>
        <a:graphic>
          <a:graphicData uri="http://schemas.openxmlformats.org/drawingml/2006/table">
            <a:tbl>
              <a:tblPr firstRow="1" bandRow="1">
                <a:tableStyleId>{21E4AEA4-8DFA-4A89-87EB-49C32662AFE0}</a:tableStyleId>
              </a:tblPr>
              <a:tblGrid>
                <a:gridCol w="4120309">
                  <a:extLst>
                    <a:ext uri="{9D8B030D-6E8A-4147-A177-3AD203B41FA5}">
                      <a16:colId xmlns:a16="http://schemas.microsoft.com/office/drawing/2014/main" val="2591863357"/>
                    </a:ext>
                  </a:extLst>
                </a:gridCol>
                <a:gridCol w="4120309">
                  <a:extLst>
                    <a:ext uri="{9D8B030D-6E8A-4147-A177-3AD203B41FA5}">
                      <a16:colId xmlns:a16="http://schemas.microsoft.com/office/drawing/2014/main" val="2952437341"/>
                    </a:ext>
                  </a:extLst>
                </a:gridCol>
              </a:tblGrid>
              <a:tr h="296306">
                <a:tc>
                  <a:txBody>
                    <a:bodyPr/>
                    <a:lstStyle/>
                    <a:p>
                      <a:pPr algn="ctr"/>
                      <a:r>
                        <a:rPr lang="es-CL" dirty="0"/>
                        <a:t>Ministerios (art. 22)</a:t>
                      </a:r>
                    </a:p>
                  </a:txBody>
                  <a:tcPr/>
                </a:tc>
                <a:tc>
                  <a:txBody>
                    <a:bodyPr/>
                    <a:lstStyle/>
                    <a:p>
                      <a:pPr algn="ctr"/>
                      <a:r>
                        <a:rPr lang="es-CL" dirty="0"/>
                        <a:t>Servicios Públicos (art. 28)</a:t>
                      </a:r>
                    </a:p>
                  </a:txBody>
                  <a:tcPr/>
                </a:tc>
                <a:extLst>
                  <a:ext uri="{0D108BD9-81ED-4DB2-BD59-A6C34878D82A}">
                    <a16:rowId xmlns:a16="http://schemas.microsoft.com/office/drawing/2014/main" val="3760732436"/>
                  </a:ext>
                </a:extLst>
              </a:tr>
              <a:tr h="3799214">
                <a:tc>
                  <a:txBody>
                    <a:bodyPr/>
                    <a:lstStyle/>
                    <a:p>
                      <a:pPr algn="just"/>
                      <a:r>
                        <a:rPr lang="es-CL" sz="1800" dirty="0"/>
                        <a:t>“Los Ministerios son los órganos superiores de colaboración del Presidente de la República en las funciones de gobierno y administración de sus respectivos sectores […]</a:t>
                      </a:r>
                    </a:p>
                    <a:p>
                      <a:pPr algn="just"/>
                      <a:r>
                        <a:rPr lang="es-CL" sz="1800" dirty="0"/>
                        <a:t>Para tales efectos, deberán proponer y evaluar las políticas y planes correspondientes, estudiar y proponer las normas aplicables a los sectores a su cargo, velar por el cumplimiento de las normas dictadas, asignar recursos y fiscalizar las actividades del respectivo sector.”</a:t>
                      </a:r>
                    </a:p>
                  </a:txBody>
                  <a:tcPr/>
                </a:tc>
                <a:tc>
                  <a:txBody>
                    <a:bodyPr/>
                    <a:lstStyle/>
                    <a:p>
                      <a:pPr algn="just"/>
                      <a:r>
                        <a:rPr lang="es-CL" dirty="0"/>
                        <a:t>“Los servicios públicos son órganos administrativos encargados de satisfacer necesidades colectivas, de manera regular y continua. Estarán sometidos a la dependencia o supervigilancia del Presidente de la República a través de los respectivos Ministerios, cuyas políticas, planes y programas les corresponderá aplicar […]”</a:t>
                      </a:r>
                    </a:p>
                  </a:txBody>
                  <a:tcPr/>
                </a:tc>
                <a:extLst>
                  <a:ext uri="{0D108BD9-81ED-4DB2-BD59-A6C34878D82A}">
                    <a16:rowId xmlns:a16="http://schemas.microsoft.com/office/drawing/2014/main" val="3154746603"/>
                  </a:ext>
                </a:extLst>
              </a:tr>
            </a:tbl>
          </a:graphicData>
        </a:graphic>
      </p:graphicFrame>
    </p:spTree>
    <p:extLst>
      <p:ext uri="{BB962C8B-B14F-4D97-AF65-F5344CB8AC3E}">
        <p14:creationId xmlns:p14="http://schemas.microsoft.com/office/powerpoint/2010/main" val="3217206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B0EF65-CC90-3B28-7D17-575A1B89F5AD}"/>
              </a:ext>
            </a:extLst>
          </p:cNvPr>
          <p:cNvSpPr>
            <a:spLocks noGrp="1"/>
          </p:cNvSpPr>
          <p:nvPr>
            <p:ph type="title"/>
          </p:nvPr>
        </p:nvSpPr>
        <p:spPr/>
        <p:txBody>
          <a:bodyPr>
            <a:normAutofit fontScale="90000"/>
          </a:bodyPr>
          <a:lstStyle/>
          <a:p>
            <a:r>
              <a:rPr lang="es-CL" dirty="0"/>
              <a:t>Ministerio de Seguridad: Coordinación (art. 4)</a:t>
            </a:r>
          </a:p>
        </p:txBody>
      </p:sp>
      <p:sp>
        <p:nvSpPr>
          <p:cNvPr id="3" name="Marcador de contenido 2">
            <a:extLst>
              <a:ext uri="{FF2B5EF4-FFF2-40B4-BE49-F238E27FC236}">
                <a16:creationId xmlns:a16="http://schemas.microsoft.com/office/drawing/2014/main" id="{96336C27-3909-C804-869B-B5D2B8A11E9A}"/>
              </a:ext>
            </a:extLst>
          </p:cNvPr>
          <p:cNvSpPr>
            <a:spLocks noGrp="1"/>
          </p:cNvSpPr>
          <p:nvPr>
            <p:ph idx="1"/>
          </p:nvPr>
        </p:nvSpPr>
        <p:spPr/>
        <p:txBody>
          <a:bodyPr>
            <a:normAutofit lnSpcReduction="10000"/>
          </a:bodyPr>
          <a:lstStyle/>
          <a:p>
            <a:r>
              <a:rPr lang="es-CL" sz="2400" dirty="0"/>
              <a:t>Tanto la Constitución (art. 33 inciso final) como la LOCBAGE (23 inciso final) facultan al Presidente para nombrar ministros coordinadores. Aquí lo hace la ley.</a:t>
            </a:r>
          </a:p>
          <a:p>
            <a:r>
              <a:rPr lang="es-CL" sz="2400" dirty="0"/>
              <a:t>Lo relevante es entender cuál es el resultado esperado de la norma dada la modificación de la regla general. ¿Política pública? ¿Funciones específicas de seguridad?</a:t>
            </a:r>
          </a:p>
          <a:p>
            <a:r>
              <a:rPr lang="es-CL" sz="2400" dirty="0"/>
              <a:t>La norma debe ser clara en su finalidad.</a:t>
            </a:r>
          </a:p>
        </p:txBody>
      </p:sp>
    </p:spTree>
    <p:extLst>
      <p:ext uri="{BB962C8B-B14F-4D97-AF65-F5344CB8AC3E}">
        <p14:creationId xmlns:p14="http://schemas.microsoft.com/office/powerpoint/2010/main" val="442098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55472B-7C62-07D4-A8A0-CF4883977AF9}"/>
              </a:ext>
            </a:extLst>
          </p:cNvPr>
          <p:cNvSpPr>
            <a:spLocks noGrp="1"/>
          </p:cNvSpPr>
          <p:nvPr>
            <p:ph type="title"/>
          </p:nvPr>
        </p:nvSpPr>
        <p:spPr>
          <a:xfrm>
            <a:off x="628649" y="1485513"/>
            <a:ext cx="8074776" cy="680223"/>
          </a:xfrm>
        </p:spPr>
        <p:txBody>
          <a:bodyPr>
            <a:normAutofit fontScale="90000"/>
          </a:bodyPr>
          <a:lstStyle/>
          <a:p>
            <a:r>
              <a:rPr lang="es-CL" dirty="0"/>
              <a:t>Ministerio de Seguridad: Organización Interna (arts. 15, 20 y 21)</a:t>
            </a:r>
          </a:p>
        </p:txBody>
      </p:sp>
      <p:sp>
        <p:nvSpPr>
          <p:cNvPr id="3" name="Marcador de contenido 2">
            <a:extLst>
              <a:ext uri="{FF2B5EF4-FFF2-40B4-BE49-F238E27FC236}">
                <a16:creationId xmlns:a16="http://schemas.microsoft.com/office/drawing/2014/main" id="{BA38F24D-CAC9-BD52-CC94-1717324696E5}"/>
              </a:ext>
            </a:extLst>
          </p:cNvPr>
          <p:cNvSpPr>
            <a:spLocks noGrp="1"/>
          </p:cNvSpPr>
          <p:nvPr>
            <p:ph idx="1"/>
          </p:nvPr>
        </p:nvSpPr>
        <p:spPr>
          <a:xfrm>
            <a:off x="628650" y="2515283"/>
            <a:ext cx="7886700" cy="3295313"/>
          </a:xfrm>
        </p:spPr>
        <p:txBody>
          <a:bodyPr>
            <a:normAutofit lnSpcReduction="10000"/>
          </a:bodyPr>
          <a:lstStyle/>
          <a:p>
            <a:r>
              <a:rPr lang="es-CL" sz="2400" dirty="0"/>
              <a:t>La Cámara de Diputados rechazó el artículo 15, sobre organización interna y el 20 y 21 sobre Subsecretaría de Prevención del Delito.</a:t>
            </a:r>
          </a:p>
          <a:p>
            <a:r>
              <a:rPr lang="es-CL" sz="2400" dirty="0"/>
              <a:t>La existencia de dicha subsecretaría se explica en el contexto de la historia de la ley Nº20.502, pero es discutible su necesidad hoy, dada la reconfiguración que se propone.</a:t>
            </a:r>
          </a:p>
          <a:p>
            <a:r>
              <a:rPr lang="es-CL" sz="2400" dirty="0"/>
              <a:t>Una sola subsecretaría empodera en el ciclo completo de la seguridad parece ser más efectiva.</a:t>
            </a:r>
          </a:p>
        </p:txBody>
      </p:sp>
    </p:spTree>
    <p:extLst>
      <p:ext uri="{BB962C8B-B14F-4D97-AF65-F5344CB8AC3E}">
        <p14:creationId xmlns:p14="http://schemas.microsoft.com/office/powerpoint/2010/main" val="374502278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Plantilla2021" id="{3034D922-909C-0D4C-9193-D724023926EA}" vid="{AF0ACE4C-83BA-2A47-B8FA-77820DF11D7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PPT_Plantilla2021_corregida</Template>
  <TotalTime>7933</TotalTime>
  <Words>1551</Words>
  <Application>Microsoft Macintosh PowerPoint</Application>
  <PresentationFormat>Presentación en pantalla (4:3)</PresentationFormat>
  <Paragraphs>91</Paragraphs>
  <Slides>21</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21</vt:i4>
      </vt:variant>
    </vt:vector>
  </HeadingPairs>
  <TitlesOfParts>
    <vt:vector size="27" baseType="lpstr">
      <vt:lpstr>Arial</vt:lpstr>
      <vt:lpstr>Bison</vt:lpstr>
      <vt:lpstr>Calibri</vt:lpstr>
      <vt:lpstr>Calibri Light</vt:lpstr>
      <vt:lpstr>Raleway</vt:lpstr>
      <vt:lpstr>Tema de Office</vt:lpstr>
      <vt:lpstr>Proyecto de ley que crea el Ministerio de Seguridad Pública</vt:lpstr>
      <vt:lpstr>Sumario</vt:lpstr>
      <vt:lpstr>Un poco de historia: ¿cómo llegamos aquí?</vt:lpstr>
      <vt:lpstr>Un poco de historia: ¿cómo llegamos aquí?</vt:lpstr>
      <vt:lpstr>Un poco de historia: ¿cómo llegamos aquí?</vt:lpstr>
      <vt:lpstr>Principios de diseño: LOC BGAE</vt:lpstr>
      <vt:lpstr>Principios de diseño: LOC BGAE</vt:lpstr>
      <vt:lpstr>Ministerio de Seguridad: Coordinación (art. 4)</vt:lpstr>
      <vt:lpstr>Ministerio de Seguridad: Organización Interna (arts. 15, 20 y 21)</vt:lpstr>
      <vt:lpstr>Ministerio de Seguridad: Expresión Regional</vt:lpstr>
      <vt:lpstr>Ministerio de Seguridad: Expresión Regional</vt:lpstr>
      <vt:lpstr>Ministerio de Seguridad: Expresión Regional</vt:lpstr>
      <vt:lpstr>Ministerio de Seguridad: Expresión Regional - Recomendaciones</vt:lpstr>
      <vt:lpstr>Ministerio de Seguridad: Expresión Regional - Recomendaciones</vt:lpstr>
      <vt:lpstr>Ministerio del Interior</vt:lpstr>
      <vt:lpstr>Ministerio del Interior</vt:lpstr>
      <vt:lpstr>Ministerio del Interior</vt:lpstr>
      <vt:lpstr>Ministerio del Interior</vt:lpstr>
      <vt:lpstr>Ministerio del Interior - Recomendaciones</vt:lpstr>
      <vt:lpstr>Conclusiones</vt:lpstr>
      <vt:lpstr>Proyecto de ley que crea el Ministerio de Seguridad Pública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Seminario Coyuntura</dc:title>
  <dc:creator>Cristina Cortez</dc:creator>
  <cp:lastModifiedBy>Juan Ignacio Gómez Corvalán</cp:lastModifiedBy>
  <cp:revision>67</cp:revision>
  <cp:lastPrinted>2022-05-11T14:25:24Z</cp:lastPrinted>
  <dcterms:created xsi:type="dcterms:W3CDTF">2021-01-06T17:32:06Z</dcterms:created>
  <dcterms:modified xsi:type="dcterms:W3CDTF">2024-08-13T14:29:27Z</dcterms:modified>
</cp:coreProperties>
</file>