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14"/>
  </p:notesMasterIdLst>
  <p:sldIdLst>
    <p:sldId id="256" r:id="rId2"/>
    <p:sldId id="268" r:id="rId3"/>
    <p:sldId id="269" r:id="rId4"/>
    <p:sldId id="270" r:id="rId5"/>
    <p:sldId id="275" r:id="rId6"/>
    <p:sldId id="277" r:id="rId7"/>
    <p:sldId id="280" r:id="rId8"/>
    <p:sldId id="276" r:id="rId9"/>
    <p:sldId id="281" r:id="rId10"/>
    <p:sldId id="274" r:id="rId11"/>
    <p:sldId id="279" r:id="rId12"/>
    <p:sldId id="262" r:id="rId13"/>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lar Hazbun Zuloaga" initials="PHZ" lastIdx="1" clrIdx="0">
    <p:extLst>
      <p:ext uri="{19B8F6BF-5375-455C-9EA6-DF929625EA0E}">
        <p15:presenceInfo xmlns:p15="http://schemas.microsoft.com/office/powerpoint/2012/main" userId="932a8c20d1a51d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7"/>
    <p:restoredTop sz="94595"/>
  </p:normalViewPr>
  <p:slideViewPr>
    <p:cSldViewPr snapToGrid="0" snapToObjects="1">
      <p:cViewPr>
        <p:scale>
          <a:sx n="87" d="100"/>
          <a:sy n="87" d="100"/>
        </p:scale>
        <p:origin x="680"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2069E-9348-4D35-9556-C554CE462643}" type="datetimeFigureOut">
              <a:rPr lang="es-ES" smtClean="0"/>
              <a:t>13/12/2022</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BF36E-CF38-40E5-B626-E86646044BBC}" type="slidenum">
              <a:rPr lang="es-ES" smtClean="0"/>
              <a:t>‹Nº›</a:t>
            </a:fld>
            <a:endParaRPr lang="es-ES"/>
          </a:p>
        </p:txBody>
      </p:sp>
    </p:spTree>
    <p:extLst>
      <p:ext uri="{BB962C8B-B14F-4D97-AF65-F5344CB8AC3E}">
        <p14:creationId xmlns:p14="http://schemas.microsoft.com/office/powerpoint/2010/main" val="626342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20</a:t>
            </a:r>
          </a:p>
        </p:txBody>
      </p:sp>
      <p:sp>
        <p:nvSpPr>
          <p:cNvPr id="4" name="Marcador de número de diapositiva 3"/>
          <p:cNvSpPr>
            <a:spLocks noGrp="1"/>
          </p:cNvSpPr>
          <p:nvPr>
            <p:ph type="sldNum" sz="quarter" idx="5"/>
          </p:nvPr>
        </p:nvSpPr>
        <p:spPr/>
        <p:txBody>
          <a:bodyPr/>
          <a:lstStyle/>
          <a:p>
            <a:fld id="{6FBBF36E-CF38-40E5-B626-E86646044BBC}" type="slidenum">
              <a:rPr lang="es-ES" smtClean="0"/>
              <a:t>5</a:t>
            </a:fld>
            <a:endParaRPr lang="es-ES"/>
          </a:p>
        </p:txBody>
      </p:sp>
    </p:spTree>
    <p:extLst>
      <p:ext uri="{BB962C8B-B14F-4D97-AF65-F5344CB8AC3E}">
        <p14:creationId xmlns:p14="http://schemas.microsoft.com/office/powerpoint/2010/main" val="217103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atin typeface="Bison" charset="0"/>
                <a:ea typeface="Bison" charset="0"/>
                <a:cs typeface="Bison" charset="0"/>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latin typeface="Raleway" charset="0"/>
                <a:ea typeface="Raleway" charset="0"/>
                <a:cs typeface="Raleway"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C3CB840-4875-084F-A7F0-410F57B2F8C3}" type="datetimeFigureOut">
              <a:rPr lang="es-ES_tradnl" smtClean="0"/>
              <a:t>13/12/2022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18924BF-6977-014A-ABAD-508E5DD6F2A3}" type="slidenum">
              <a:rPr lang="es-ES_tradnl" smtClean="0"/>
              <a:t>‹Nº›</a:t>
            </a:fld>
            <a:endParaRPr lang="es-ES_tradnl"/>
          </a:p>
        </p:txBody>
      </p:sp>
    </p:spTree>
    <p:extLst>
      <p:ext uri="{BB962C8B-B14F-4D97-AF65-F5344CB8AC3E}">
        <p14:creationId xmlns:p14="http://schemas.microsoft.com/office/powerpoint/2010/main" val="1094587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29058"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3CB840-4875-084F-A7F0-410F57B2F8C3}" type="datetimeFigureOut">
              <a:rPr lang="es-ES_tradnl" smtClean="0"/>
              <a:t>13/12/2022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18924BF-6977-014A-ABAD-508E5DD6F2A3}" type="slidenum">
              <a:rPr lang="es-ES_tradnl" smtClean="0"/>
              <a:t>‹Nº›</a:t>
            </a:fld>
            <a:endParaRPr lang="es-ES_tradnl"/>
          </a:p>
        </p:txBody>
      </p:sp>
    </p:spTree>
    <p:extLst>
      <p:ext uri="{BB962C8B-B14F-4D97-AF65-F5344CB8AC3E}">
        <p14:creationId xmlns:p14="http://schemas.microsoft.com/office/powerpoint/2010/main" val="79305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3CB840-4875-084F-A7F0-410F57B2F8C3}" type="datetimeFigureOut">
              <a:rPr lang="es-ES_tradnl" smtClean="0"/>
              <a:t>13/12/2022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18924BF-6977-014A-ABAD-508E5DD6F2A3}" type="slidenum">
              <a:rPr lang="es-ES_tradnl" smtClean="0"/>
              <a:t>‹Nº›</a:t>
            </a:fld>
            <a:endParaRPr lang="es-ES_tradnl"/>
          </a:p>
        </p:txBody>
      </p:sp>
    </p:spTree>
    <p:extLst>
      <p:ext uri="{BB962C8B-B14F-4D97-AF65-F5344CB8AC3E}">
        <p14:creationId xmlns:p14="http://schemas.microsoft.com/office/powerpoint/2010/main" val="163632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3CB840-4875-084F-A7F0-410F57B2F8C3}" type="datetimeFigureOut">
              <a:rPr lang="es-ES_tradnl" smtClean="0"/>
              <a:t>13/12/2022</a:t>
            </a:fld>
            <a:endParaRPr lang="es-ES_tradnl"/>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41" y="0"/>
            <a:ext cx="9158942" cy="6858000"/>
          </a:xfrm>
          <a:prstGeom prst="rect">
            <a:avLst/>
          </a:prstGeom>
        </p:spPr>
      </p:pic>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18924BF-6977-014A-ABAD-508E5DD6F2A3}" type="slidenum">
              <a:rPr lang="es-ES_tradnl" smtClean="0"/>
              <a:t>‹Nº›</a:t>
            </a:fld>
            <a:endParaRPr lang="es-ES_tradnl"/>
          </a:p>
        </p:txBody>
      </p:sp>
    </p:spTree>
    <p:extLst>
      <p:ext uri="{BB962C8B-B14F-4D97-AF65-F5344CB8AC3E}">
        <p14:creationId xmlns:p14="http://schemas.microsoft.com/office/powerpoint/2010/main" val="139040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C3CB840-4875-084F-A7F0-410F57B2F8C3}" type="datetimeFigureOut">
              <a:rPr lang="es-ES_tradnl" smtClean="0"/>
              <a:t>13/12/2022</a:t>
            </a:fld>
            <a:endParaRPr lang="es-ES_tradnl"/>
          </a:p>
        </p:txBody>
      </p:sp>
      <p:sp>
        <p:nvSpPr>
          <p:cNvPr id="5" name="Footer Placeholder 4"/>
          <p:cNvSpPr>
            <a:spLocks noGrp="1"/>
          </p:cNvSpPr>
          <p:nvPr>
            <p:ph type="ftr" sz="quarter" idx="11"/>
          </p:nvPr>
        </p:nvSpPr>
        <p:spPr/>
        <p:txBody>
          <a:bodyPr/>
          <a:lstStyle/>
          <a:p>
            <a:endParaRPr lang="es-ES_tradnl"/>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818924BF-6977-014A-ABAD-508E5DD6F2A3}" type="slidenum">
              <a:rPr lang="es-ES_tradnl" smtClean="0"/>
              <a:t>‹Nº›</a:t>
            </a:fld>
            <a:endParaRPr lang="es-ES_tradnl"/>
          </a:p>
        </p:txBody>
      </p:sp>
    </p:spTree>
    <p:extLst>
      <p:ext uri="{BB962C8B-B14F-4D97-AF65-F5344CB8AC3E}">
        <p14:creationId xmlns:p14="http://schemas.microsoft.com/office/powerpoint/2010/main" val="172416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C3CB840-4875-084F-A7F0-410F57B2F8C3}" type="datetimeFigureOut">
              <a:rPr lang="es-ES_tradnl" smtClean="0"/>
              <a:t>13/12/2022</a:t>
            </a:fld>
            <a:endParaRPr lang="es-ES_tradnl"/>
          </a:p>
        </p:txBody>
      </p:sp>
      <p:sp>
        <p:nvSpPr>
          <p:cNvPr id="6" name="Footer Placeholder 5"/>
          <p:cNvSpPr>
            <a:spLocks noGrp="1"/>
          </p:cNvSpPr>
          <p:nvPr>
            <p:ph type="ftr" sz="quarter" idx="11"/>
          </p:nvPr>
        </p:nvSpPr>
        <p:spPr/>
        <p:txBody>
          <a:bodyPr/>
          <a:lstStyle/>
          <a:p>
            <a:endParaRPr lang="es-ES_tradnl"/>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29058" cy="6858000"/>
          </a:xfrm>
          <a:prstGeom prst="rect">
            <a:avLst/>
          </a:prstGeom>
        </p:spPr>
      </p:pic>
      <p:sp>
        <p:nvSpPr>
          <p:cNvPr id="7" name="Slide Number Placeholder 6"/>
          <p:cNvSpPr>
            <a:spLocks noGrp="1"/>
          </p:cNvSpPr>
          <p:nvPr>
            <p:ph type="sldNum" sz="quarter" idx="12"/>
          </p:nvPr>
        </p:nvSpPr>
        <p:spPr/>
        <p:txBody>
          <a:bodyPr/>
          <a:lstStyle/>
          <a:p>
            <a:fld id="{818924BF-6977-014A-ABAD-508E5DD6F2A3}" type="slidenum">
              <a:rPr lang="es-ES_tradnl" smtClean="0"/>
              <a:t>‹Nº›</a:t>
            </a:fld>
            <a:endParaRPr lang="es-ES_tradnl"/>
          </a:p>
        </p:txBody>
      </p:sp>
    </p:spTree>
    <p:extLst>
      <p:ext uri="{BB962C8B-B14F-4D97-AF65-F5344CB8AC3E}">
        <p14:creationId xmlns:p14="http://schemas.microsoft.com/office/powerpoint/2010/main" val="199452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C3CB840-4875-084F-A7F0-410F57B2F8C3}" type="datetimeFigureOut">
              <a:rPr lang="es-ES_tradnl" smtClean="0"/>
              <a:t>13/12/2022</a:t>
            </a:fld>
            <a:endParaRPr lang="es-ES_tradnl"/>
          </a:p>
        </p:txBody>
      </p:sp>
      <p:sp>
        <p:nvSpPr>
          <p:cNvPr id="8" name="Footer Placeholder 7"/>
          <p:cNvSpPr>
            <a:spLocks noGrp="1"/>
          </p:cNvSpPr>
          <p:nvPr>
            <p:ph type="ftr" sz="quarter" idx="11"/>
          </p:nvPr>
        </p:nvSpPr>
        <p:spPr/>
        <p:txBody>
          <a:bodyPr/>
          <a:lstStyle/>
          <a:p>
            <a:endParaRPr lang="es-ES_tradnl"/>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29058" cy="6858000"/>
          </a:xfrm>
          <a:prstGeom prst="rect">
            <a:avLst/>
          </a:prstGeom>
        </p:spPr>
      </p:pic>
      <p:sp>
        <p:nvSpPr>
          <p:cNvPr id="9" name="Slide Number Placeholder 8"/>
          <p:cNvSpPr>
            <a:spLocks noGrp="1"/>
          </p:cNvSpPr>
          <p:nvPr>
            <p:ph type="sldNum" sz="quarter" idx="12"/>
          </p:nvPr>
        </p:nvSpPr>
        <p:spPr/>
        <p:txBody>
          <a:bodyPr/>
          <a:lstStyle/>
          <a:p>
            <a:fld id="{818924BF-6977-014A-ABAD-508E5DD6F2A3}" type="slidenum">
              <a:rPr lang="es-ES_tradnl" smtClean="0"/>
              <a:t>‹Nº›</a:t>
            </a:fld>
            <a:endParaRPr lang="es-ES_tradnl"/>
          </a:p>
        </p:txBody>
      </p:sp>
    </p:spTree>
    <p:extLst>
      <p:ext uri="{BB962C8B-B14F-4D97-AF65-F5344CB8AC3E}">
        <p14:creationId xmlns:p14="http://schemas.microsoft.com/office/powerpoint/2010/main" val="188749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29058"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C3CB840-4875-084F-A7F0-410F57B2F8C3}" type="datetimeFigureOut">
              <a:rPr lang="es-ES_tradnl" smtClean="0"/>
              <a:t>13/12/2022</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818924BF-6977-014A-ABAD-508E5DD6F2A3}" type="slidenum">
              <a:rPr lang="es-ES_tradnl" smtClean="0"/>
              <a:t>‹Nº›</a:t>
            </a:fld>
            <a:endParaRPr lang="es-ES_tradnl"/>
          </a:p>
        </p:txBody>
      </p:sp>
    </p:spTree>
    <p:extLst>
      <p:ext uri="{BB962C8B-B14F-4D97-AF65-F5344CB8AC3E}">
        <p14:creationId xmlns:p14="http://schemas.microsoft.com/office/powerpoint/2010/main" val="51418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CB840-4875-084F-A7F0-410F57B2F8C3}" type="datetimeFigureOut">
              <a:rPr lang="es-ES_tradnl" smtClean="0"/>
              <a:t>13/12/2022</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818924BF-6977-014A-ABAD-508E5DD6F2A3}" type="slidenum">
              <a:rPr lang="es-ES_tradnl" smtClean="0"/>
              <a:t>‹Nº›</a:t>
            </a:fld>
            <a:endParaRPr lang="es-ES_tradnl"/>
          </a:p>
        </p:txBody>
      </p:sp>
    </p:spTree>
    <p:extLst>
      <p:ext uri="{BB962C8B-B14F-4D97-AF65-F5344CB8AC3E}">
        <p14:creationId xmlns:p14="http://schemas.microsoft.com/office/powerpoint/2010/main" val="39965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29058" cy="6858000"/>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C3CB840-4875-084F-A7F0-410F57B2F8C3}" type="datetimeFigureOut">
              <a:rPr lang="es-ES_tradnl" smtClean="0"/>
              <a:t>13/12/2022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818924BF-6977-014A-ABAD-508E5DD6F2A3}" type="slidenum">
              <a:rPr lang="es-ES_tradnl" smtClean="0"/>
              <a:t>‹Nº›</a:t>
            </a:fld>
            <a:endParaRPr lang="es-ES_tradnl"/>
          </a:p>
        </p:txBody>
      </p:sp>
    </p:spTree>
    <p:extLst>
      <p:ext uri="{BB962C8B-B14F-4D97-AF65-F5344CB8AC3E}">
        <p14:creationId xmlns:p14="http://schemas.microsoft.com/office/powerpoint/2010/main" val="179571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29058" cy="6858000"/>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C3CB840-4875-084F-A7F0-410F57B2F8C3}" type="datetimeFigureOut">
              <a:rPr lang="es-ES_tradnl" smtClean="0"/>
              <a:t>13/12/2022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818924BF-6977-014A-ABAD-508E5DD6F2A3}" type="slidenum">
              <a:rPr lang="es-ES_tradnl" smtClean="0"/>
              <a:t>‹Nº›</a:t>
            </a:fld>
            <a:endParaRPr lang="es-ES_tradnl"/>
          </a:p>
        </p:txBody>
      </p:sp>
    </p:spTree>
    <p:extLst>
      <p:ext uri="{BB962C8B-B14F-4D97-AF65-F5344CB8AC3E}">
        <p14:creationId xmlns:p14="http://schemas.microsoft.com/office/powerpoint/2010/main" val="201490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CB840-4875-084F-A7F0-410F57B2F8C3}" type="datetimeFigureOut">
              <a:rPr lang="es-ES_tradnl" smtClean="0"/>
              <a:t>13/12/2022</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924BF-6977-014A-ABAD-508E5DD6F2A3}" type="slidenum">
              <a:rPr lang="es-ES_tradnl" smtClean="0"/>
              <a:t>‹Nº›</a:t>
            </a:fld>
            <a:endParaRPr lang="es-ES_tradnl"/>
          </a:p>
        </p:txBody>
      </p:sp>
    </p:spTree>
    <p:extLst>
      <p:ext uri="{BB962C8B-B14F-4D97-AF65-F5344CB8AC3E}">
        <p14:creationId xmlns:p14="http://schemas.microsoft.com/office/powerpoint/2010/main" val="880038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6580" y="1122363"/>
            <a:ext cx="8404260" cy="2387600"/>
          </a:xfrm>
        </p:spPr>
        <p:txBody>
          <a:bodyPr>
            <a:normAutofit/>
          </a:bodyPr>
          <a:lstStyle/>
          <a:p>
            <a:r>
              <a:rPr lang="es-ES_tradnl" sz="5000" i="1" dirty="0"/>
              <a:t>Comentarios a los principales aspectos  de </a:t>
            </a:r>
            <a:br>
              <a:rPr lang="es-ES_tradnl" sz="5000" i="1" dirty="0"/>
            </a:br>
            <a:r>
              <a:rPr lang="es-ES_tradnl" sz="5000" i="1" dirty="0"/>
              <a:t>la Reforma de Pensiones</a:t>
            </a:r>
          </a:p>
        </p:txBody>
      </p:sp>
      <p:sp>
        <p:nvSpPr>
          <p:cNvPr id="3" name="Subtítulo 2"/>
          <p:cNvSpPr>
            <a:spLocks noGrp="1"/>
          </p:cNvSpPr>
          <p:nvPr>
            <p:ph type="subTitle" idx="1"/>
          </p:nvPr>
        </p:nvSpPr>
        <p:spPr/>
        <p:txBody>
          <a:bodyPr>
            <a:normAutofit fontScale="77500" lnSpcReduction="20000"/>
          </a:bodyPr>
          <a:lstStyle/>
          <a:p>
            <a:endParaRPr lang="es-ES_tradnl" dirty="0"/>
          </a:p>
          <a:p>
            <a:endParaRPr lang="es-ES_tradnl" dirty="0"/>
          </a:p>
          <a:p>
            <a:pPr algn="r"/>
            <a:r>
              <a:rPr lang="es-ES_tradnl" i="1" dirty="0"/>
              <a:t>Ingrid Jones</a:t>
            </a:r>
          </a:p>
          <a:p>
            <a:pPr algn="r"/>
            <a:r>
              <a:rPr lang="es-ES_tradnl" i="1" dirty="0"/>
              <a:t> Economista</a:t>
            </a:r>
          </a:p>
          <a:p>
            <a:pPr algn="r"/>
            <a:r>
              <a:rPr lang="es-ES_tradnl" i="1" dirty="0"/>
              <a:t>Libertad y Desarrollo</a:t>
            </a:r>
          </a:p>
          <a:p>
            <a:pPr algn="r"/>
            <a:r>
              <a:rPr lang="es-ES_tradnl" i="1" dirty="0"/>
              <a:t>13/12/2022</a:t>
            </a:r>
          </a:p>
        </p:txBody>
      </p:sp>
    </p:spTree>
    <p:extLst>
      <p:ext uri="{BB962C8B-B14F-4D97-AF65-F5344CB8AC3E}">
        <p14:creationId xmlns:p14="http://schemas.microsoft.com/office/powerpoint/2010/main" val="159103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356"/>
            <a:ext cx="7886700" cy="1325563"/>
          </a:xfrm>
        </p:spPr>
        <p:txBody>
          <a:bodyPr>
            <a:noAutofit/>
          </a:bodyPr>
          <a:lstStyle/>
          <a:p>
            <a:r>
              <a:rPr lang="es-ES_tradnl" sz="4000" dirty="0">
                <a:latin typeface="Bison" charset="0"/>
                <a:ea typeface="Bison" charset="0"/>
                <a:cs typeface="Bison" charset="0"/>
              </a:rPr>
              <a:t>Principales alertas</a:t>
            </a:r>
          </a:p>
        </p:txBody>
      </p:sp>
      <p:sp>
        <p:nvSpPr>
          <p:cNvPr id="7" name="Marcador de contenido 2">
            <a:extLst>
              <a:ext uri="{FF2B5EF4-FFF2-40B4-BE49-F238E27FC236}">
                <a16:creationId xmlns:a16="http://schemas.microsoft.com/office/drawing/2014/main" id="{EEF80DE5-4A61-3992-0304-1EBCAB8C46DA}"/>
              </a:ext>
            </a:extLst>
          </p:cNvPr>
          <p:cNvSpPr txBox="1">
            <a:spLocks/>
          </p:cNvSpPr>
          <p:nvPr/>
        </p:nvSpPr>
        <p:spPr>
          <a:xfrm>
            <a:off x="350765" y="1239997"/>
            <a:ext cx="8330898" cy="47806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2000" b="1" dirty="0"/>
              <a:t>4. </a:t>
            </a:r>
            <a:r>
              <a:rPr lang="es-ES" sz="1900" b="1" dirty="0"/>
              <a:t>El sistema de pensiones propuesto pone en riesgo la sostenibilidad financiera del sistema de pensiones y de las finanzas públicas: </a:t>
            </a:r>
          </a:p>
          <a:p>
            <a:pPr algn="just"/>
            <a:r>
              <a:rPr lang="es-ES" sz="1900" dirty="0"/>
              <a:t>Será el Consejo Directivo del IPPA quien velará por la sostenibilidad financiera del FIP: fijará la rentabilidad que haga sustentable el sistema y además, de ser necesario, puede enviar un </a:t>
            </a:r>
            <a:r>
              <a:rPr lang="es-ES" sz="1900" dirty="0" err="1"/>
              <a:t>pdl</a:t>
            </a:r>
            <a:r>
              <a:rPr lang="es-ES" sz="1900" dirty="0"/>
              <a:t> al ejecutivo con modificaciones adicionales de parámetros. Si este no es aprobado en un plazo de 4 meses, el IPPA ajustará los beneficios de tal manera de reestablecer la sustentabilidad del fondo integrado de pensiones. </a:t>
            </a:r>
          </a:p>
          <a:p>
            <a:pPr algn="just"/>
            <a:r>
              <a:rPr lang="es-ES" sz="1900" dirty="0"/>
              <a:t>Sin embargo, para mantener el equilibrio del sistema de pensiones, países como </a:t>
            </a:r>
            <a:r>
              <a:rPr lang="es-419" sz="1900" dirty="0"/>
              <a:t>Suecia tienen un ajuste automático, sin proyecto de ley y las pensiones disminuyen. En Canadá beneficios se congelan y suben cotizaciones por plazo de 3 años. </a:t>
            </a:r>
            <a:r>
              <a:rPr lang="es-ES" sz="1900" dirty="0"/>
              <a:t>No olvidemos que Chile tuvo un sistema de reparto que llegó a costar casi 5% del PIB y que actualmente cuesta cerca de 1%. </a:t>
            </a:r>
          </a:p>
          <a:p>
            <a:pPr marL="0" indent="0" algn="just">
              <a:buNone/>
            </a:pPr>
            <a:r>
              <a:rPr lang="es-ES" sz="1900" i="1" dirty="0"/>
              <a:t>En Chile, ¿Cuál es la viabilidad política de que las recomendaciones de expertos sean consideradas por la clase política y no se transfieran en mayores presiones fiscales?</a:t>
            </a:r>
          </a:p>
          <a:p>
            <a:pPr marL="457200" indent="-457200" algn="just">
              <a:buFont typeface="+mj-lt"/>
              <a:buAutoNum type="arabicPeriod"/>
            </a:pPr>
            <a:endParaRPr lang="es-ES" sz="2000" b="1" dirty="0">
              <a:latin typeface="Raleway" charset="0"/>
            </a:endParaRPr>
          </a:p>
          <a:p>
            <a:pPr marL="0" indent="0" algn="just">
              <a:buNone/>
            </a:pPr>
            <a:endParaRPr lang="es-ES" sz="2000" dirty="0"/>
          </a:p>
          <a:p>
            <a:pPr marL="0" indent="0" algn="just">
              <a:lnSpc>
                <a:spcPct val="110000"/>
              </a:lnSpc>
              <a:buNone/>
            </a:pPr>
            <a:endParaRPr lang="es-ES" sz="2000" dirty="0">
              <a:latin typeface="DIN-Regular" charset="0"/>
            </a:endParaRPr>
          </a:p>
          <a:p>
            <a:pPr algn="just">
              <a:lnSpc>
                <a:spcPct val="110000"/>
              </a:lnSpc>
            </a:pPr>
            <a:endParaRPr lang="es-ES" sz="2000" dirty="0">
              <a:latin typeface="DIN-Regular" charset="0"/>
            </a:endParaRPr>
          </a:p>
          <a:p>
            <a:pPr algn="just">
              <a:lnSpc>
                <a:spcPct val="110000"/>
              </a:lnSpc>
            </a:pPr>
            <a:endParaRPr lang="es-ES" sz="2000" dirty="0">
              <a:latin typeface="DIN-Regular" charset="0"/>
            </a:endParaRPr>
          </a:p>
          <a:p>
            <a:pPr algn="just">
              <a:lnSpc>
                <a:spcPct val="110000"/>
              </a:lnSpc>
            </a:pPr>
            <a:endParaRPr lang="es-419" sz="2000" dirty="0">
              <a:latin typeface="Raleway" charset="0"/>
            </a:endParaRPr>
          </a:p>
          <a:p>
            <a:pPr algn="just">
              <a:lnSpc>
                <a:spcPct val="110000"/>
              </a:lnSpc>
            </a:pPr>
            <a:endParaRPr lang="es-419" sz="2000" dirty="0">
              <a:latin typeface="Raleway" charset="0"/>
            </a:endParaRPr>
          </a:p>
          <a:p>
            <a:pPr algn="just">
              <a:lnSpc>
                <a:spcPct val="110000"/>
              </a:lnSpc>
            </a:pPr>
            <a:endParaRPr lang="es-419" sz="2000" dirty="0">
              <a:latin typeface="Raleway" charset="0"/>
            </a:endParaRPr>
          </a:p>
          <a:p>
            <a:pPr algn="just">
              <a:lnSpc>
                <a:spcPct val="110000"/>
              </a:lnSpc>
            </a:pPr>
            <a:endParaRPr lang="es-419" sz="2000" dirty="0">
              <a:latin typeface="Raleway" charset="0"/>
            </a:endParaRPr>
          </a:p>
          <a:p>
            <a:pPr algn="just">
              <a:lnSpc>
                <a:spcPct val="110000"/>
              </a:lnSpc>
            </a:pPr>
            <a:endParaRPr lang="es-419" sz="2000" dirty="0">
              <a:latin typeface="Raleway" charset="0"/>
            </a:endParaRPr>
          </a:p>
          <a:p>
            <a:pPr marL="514350" indent="-514350">
              <a:buFont typeface="+mj-lt"/>
              <a:buAutoNum type="arabicPeriod"/>
            </a:pPr>
            <a:endParaRPr lang="es-419" sz="2000" dirty="0"/>
          </a:p>
        </p:txBody>
      </p:sp>
    </p:spTree>
    <p:extLst>
      <p:ext uri="{BB962C8B-B14F-4D97-AF65-F5344CB8AC3E}">
        <p14:creationId xmlns:p14="http://schemas.microsoft.com/office/powerpoint/2010/main" val="1150556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356"/>
            <a:ext cx="7886700" cy="1325563"/>
          </a:xfrm>
        </p:spPr>
        <p:txBody>
          <a:bodyPr>
            <a:noAutofit/>
          </a:bodyPr>
          <a:lstStyle/>
          <a:p>
            <a:r>
              <a:rPr lang="es-ES_tradnl" sz="4000" dirty="0">
                <a:latin typeface="Bison" charset="0"/>
                <a:ea typeface="Bison" charset="0"/>
                <a:cs typeface="Bison" charset="0"/>
              </a:rPr>
              <a:t>Comentarios finales</a:t>
            </a:r>
          </a:p>
        </p:txBody>
      </p:sp>
      <p:sp>
        <p:nvSpPr>
          <p:cNvPr id="7" name="Marcador de contenido 2">
            <a:extLst>
              <a:ext uri="{FF2B5EF4-FFF2-40B4-BE49-F238E27FC236}">
                <a16:creationId xmlns:a16="http://schemas.microsoft.com/office/drawing/2014/main" id="{EEF80DE5-4A61-3992-0304-1EBCAB8C46DA}"/>
              </a:ext>
            </a:extLst>
          </p:cNvPr>
          <p:cNvSpPr txBox="1">
            <a:spLocks/>
          </p:cNvSpPr>
          <p:nvPr/>
        </p:nvSpPr>
        <p:spPr>
          <a:xfrm>
            <a:off x="350765" y="1239997"/>
            <a:ext cx="8330898" cy="47806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_tradnl" sz="2000" dirty="0">
                <a:ea typeface="Raleway" charset="0"/>
                <a:cs typeface="Raleway" charset="0"/>
              </a:rPr>
              <a:t>1. La propuesta del gobierno para mejorar las pensiones es equivocada y lleno de riesgos. Nada asegura que un futuro gobierno haga uso de los recursos acumulados en el fondo colectivo para financiar por ejemplo, ayudas sociales. Tampoco está garantizada la sostenibilidad financiera del sistema. </a:t>
            </a:r>
          </a:p>
          <a:p>
            <a:pPr marL="0" indent="0" algn="just">
              <a:buNone/>
            </a:pPr>
            <a:r>
              <a:rPr lang="es-ES_tradnl" sz="2000" dirty="0">
                <a:ea typeface="Raleway" charset="0"/>
                <a:cs typeface="Raleway" charset="0"/>
              </a:rPr>
              <a:t>2. Personas tienen certeza de perder (todos por tasa nocional y los que ganan más del promedio por componente solidario) a cambio de una promesa de otros beneficios (incremento en pensiones por cambios en la organización industrial, tablas de mortalidad, premio por cotizaciones).</a:t>
            </a:r>
          </a:p>
          <a:p>
            <a:pPr marL="0" indent="0" algn="just">
              <a:buNone/>
            </a:pPr>
            <a:r>
              <a:rPr lang="es-ES_tradnl" sz="2000" dirty="0">
                <a:ea typeface="Raleway" charset="0"/>
                <a:cs typeface="Raleway" charset="0"/>
              </a:rPr>
              <a:t>3. La nueva institucionalidad pública propuesta, IPPA y APA, no tienen garantías de ser autónomos dadas las características y atribuciones, por lo que su gobernanza estará sujeta a mayores presiones políticas. </a:t>
            </a:r>
          </a:p>
          <a:p>
            <a:pPr marL="0" indent="0" algn="just">
              <a:buNone/>
            </a:pPr>
            <a:endParaRPr lang="es-ES" sz="2000" dirty="0"/>
          </a:p>
          <a:p>
            <a:pPr marL="0" indent="0" algn="just">
              <a:lnSpc>
                <a:spcPct val="110000"/>
              </a:lnSpc>
              <a:buNone/>
            </a:pPr>
            <a:endParaRPr lang="es-ES" sz="2000" dirty="0"/>
          </a:p>
          <a:p>
            <a:pPr algn="just">
              <a:lnSpc>
                <a:spcPct val="110000"/>
              </a:lnSpc>
            </a:pPr>
            <a:endParaRPr lang="es-ES" sz="2000" dirty="0"/>
          </a:p>
          <a:p>
            <a:pPr algn="just">
              <a:lnSpc>
                <a:spcPct val="110000"/>
              </a:lnSpc>
            </a:pPr>
            <a:endParaRPr lang="es-ES" sz="2000" dirty="0"/>
          </a:p>
          <a:p>
            <a:pPr algn="just">
              <a:lnSpc>
                <a:spcPct val="110000"/>
              </a:lnSpc>
            </a:pPr>
            <a:endParaRPr lang="es-419" sz="2000" dirty="0"/>
          </a:p>
          <a:p>
            <a:pPr algn="just">
              <a:lnSpc>
                <a:spcPct val="110000"/>
              </a:lnSpc>
            </a:pPr>
            <a:endParaRPr lang="es-419" sz="2000" dirty="0"/>
          </a:p>
          <a:p>
            <a:pPr algn="just">
              <a:lnSpc>
                <a:spcPct val="110000"/>
              </a:lnSpc>
            </a:pPr>
            <a:endParaRPr lang="es-419" sz="2000" dirty="0"/>
          </a:p>
          <a:p>
            <a:pPr algn="just">
              <a:lnSpc>
                <a:spcPct val="110000"/>
              </a:lnSpc>
            </a:pPr>
            <a:endParaRPr lang="es-419" sz="2000" dirty="0"/>
          </a:p>
          <a:p>
            <a:pPr algn="just">
              <a:lnSpc>
                <a:spcPct val="110000"/>
              </a:lnSpc>
            </a:pPr>
            <a:endParaRPr lang="es-419" sz="2000" dirty="0"/>
          </a:p>
          <a:p>
            <a:pPr marL="514350" indent="-514350">
              <a:buFont typeface="+mj-lt"/>
              <a:buAutoNum type="arabicPeriod"/>
            </a:pPr>
            <a:endParaRPr lang="es-419" sz="2000" dirty="0"/>
          </a:p>
        </p:txBody>
      </p:sp>
    </p:spTree>
    <p:extLst>
      <p:ext uri="{BB962C8B-B14F-4D97-AF65-F5344CB8AC3E}">
        <p14:creationId xmlns:p14="http://schemas.microsoft.com/office/powerpoint/2010/main" val="118846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916271" y="524409"/>
            <a:ext cx="5469775" cy="923330"/>
          </a:xfrm>
          <a:prstGeom prst="rect">
            <a:avLst/>
          </a:prstGeom>
          <a:noFill/>
        </p:spPr>
        <p:txBody>
          <a:bodyPr wrap="square" rtlCol="0">
            <a:spAutoFit/>
          </a:bodyPr>
          <a:lstStyle/>
          <a:p>
            <a:r>
              <a:rPr lang="es-ES_tradnl" sz="5400" dirty="0">
                <a:latin typeface="Bison"/>
              </a:rPr>
              <a:t>MUCHAS GRACIAS</a:t>
            </a:r>
          </a:p>
        </p:txBody>
      </p:sp>
      <p:sp>
        <p:nvSpPr>
          <p:cNvPr id="6" name="CuadroTexto 5"/>
          <p:cNvSpPr txBox="1"/>
          <p:nvPr/>
        </p:nvSpPr>
        <p:spPr>
          <a:xfrm>
            <a:off x="680043" y="2152356"/>
            <a:ext cx="5469775" cy="646331"/>
          </a:xfrm>
          <a:prstGeom prst="rect">
            <a:avLst/>
          </a:prstGeom>
          <a:noFill/>
        </p:spPr>
        <p:txBody>
          <a:bodyPr wrap="square" rtlCol="0">
            <a:spAutoFit/>
          </a:bodyPr>
          <a:lstStyle/>
          <a:p>
            <a:r>
              <a:rPr lang="es-ES_tradnl" sz="3600" dirty="0">
                <a:latin typeface="Raleway"/>
              </a:rPr>
              <a:t>S</a:t>
            </a:r>
            <a:r>
              <a:rPr lang="es-ES" sz="3600" dirty="0" err="1">
                <a:latin typeface="Raleway"/>
              </a:rPr>
              <a:t>íguenos</a:t>
            </a:r>
            <a:r>
              <a:rPr lang="es-ES" sz="3600" dirty="0">
                <a:latin typeface="Raleway"/>
              </a:rPr>
              <a:t> en: </a:t>
            </a:r>
            <a:endParaRPr lang="es-ES_tradnl" sz="3600" dirty="0">
              <a:latin typeface="Raleway"/>
            </a:endParaRPr>
          </a:p>
        </p:txBody>
      </p:sp>
      <p:sp>
        <p:nvSpPr>
          <p:cNvPr id="8" name="CuadroTexto 7"/>
          <p:cNvSpPr txBox="1"/>
          <p:nvPr/>
        </p:nvSpPr>
        <p:spPr>
          <a:xfrm>
            <a:off x="376162" y="3996404"/>
            <a:ext cx="1938351" cy="276999"/>
          </a:xfrm>
          <a:prstGeom prst="rect">
            <a:avLst/>
          </a:prstGeom>
          <a:noFill/>
        </p:spPr>
        <p:txBody>
          <a:bodyPr wrap="none" rtlCol="0">
            <a:spAutoFit/>
          </a:bodyPr>
          <a:lstStyle/>
          <a:p>
            <a:r>
              <a:rPr lang="es-ES_tradnl" sz="1200" dirty="0">
                <a:latin typeface="Raleway"/>
              </a:rPr>
              <a:t>@libertadydesarrollochile</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362" y="3303878"/>
            <a:ext cx="1004476" cy="703133"/>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580" y="3429001"/>
            <a:ext cx="524703" cy="524454"/>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137" y="3488136"/>
            <a:ext cx="853567" cy="480132"/>
          </a:xfrm>
          <a:prstGeom prst="rect">
            <a:avLst/>
          </a:prstGeom>
        </p:spPr>
      </p:pic>
      <p:sp>
        <p:nvSpPr>
          <p:cNvPr id="14" name="CuadroTexto 13"/>
          <p:cNvSpPr txBox="1"/>
          <p:nvPr/>
        </p:nvSpPr>
        <p:spPr>
          <a:xfrm>
            <a:off x="5017309" y="3953455"/>
            <a:ext cx="885242" cy="276999"/>
          </a:xfrm>
          <a:prstGeom prst="rect">
            <a:avLst/>
          </a:prstGeom>
          <a:noFill/>
        </p:spPr>
        <p:txBody>
          <a:bodyPr wrap="none" rtlCol="0">
            <a:spAutoFit/>
          </a:bodyPr>
          <a:lstStyle/>
          <a:p>
            <a:r>
              <a:rPr lang="es-ES_tradnl" sz="1200" dirty="0">
                <a:latin typeface="Raleway"/>
              </a:rPr>
              <a:t>@</a:t>
            </a:r>
            <a:r>
              <a:rPr lang="es-ES_tradnl" sz="1200" dirty="0" err="1">
                <a:latin typeface="Raleway"/>
              </a:rPr>
              <a:t>LyDChile</a:t>
            </a:r>
            <a:endParaRPr lang="es-ES_tradnl" sz="1200" dirty="0">
              <a:latin typeface="Raleway"/>
            </a:endParaRPr>
          </a:p>
        </p:txBody>
      </p:sp>
      <p:sp>
        <p:nvSpPr>
          <p:cNvPr id="15" name="CuadroTexto 14"/>
          <p:cNvSpPr txBox="1"/>
          <p:nvPr/>
        </p:nvSpPr>
        <p:spPr>
          <a:xfrm>
            <a:off x="2963942" y="3954199"/>
            <a:ext cx="840295" cy="276999"/>
          </a:xfrm>
          <a:prstGeom prst="rect">
            <a:avLst/>
          </a:prstGeom>
          <a:noFill/>
        </p:spPr>
        <p:txBody>
          <a:bodyPr wrap="none" rtlCol="0">
            <a:spAutoFit/>
          </a:bodyPr>
          <a:lstStyle/>
          <a:p>
            <a:r>
              <a:rPr lang="es-ES_tradnl" sz="1200" dirty="0">
                <a:latin typeface="Raleway"/>
              </a:rPr>
              <a:t>@</a:t>
            </a:r>
            <a:r>
              <a:rPr lang="es-ES_tradnl" sz="1200" dirty="0" err="1">
                <a:latin typeface="Raleway"/>
              </a:rPr>
              <a:t>lydchile</a:t>
            </a:r>
            <a:endParaRPr lang="es-ES_tradnl" sz="1200" dirty="0">
              <a:latin typeface="Raleway"/>
            </a:endParaRPr>
          </a:p>
        </p:txBody>
      </p:sp>
      <p:pic>
        <p:nvPicPr>
          <p:cNvPr id="16" name="Imagen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2280" y="3446627"/>
            <a:ext cx="521641" cy="521641"/>
          </a:xfrm>
          <a:prstGeom prst="rect">
            <a:avLst/>
          </a:prstGeom>
        </p:spPr>
      </p:pic>
      <p:sp>
        <p:nvSpPr>
          <p:cNvPr id="17" name="CuadroTexto 16"/>
          <p:cNvSpPr txBox="1"/>
          <p:nvPr/>
        </p:nvSpPr>
        <p:spPr>
          <a:xfrm>
            <a:off x="6748414" y="3974319"/>
            <a:ext cx="1624163" cy="830997"/>
          </a:xfrm>
          <a:prstGeom prst="rect">
            <a:avLst/>
          </a:prstGeom>
          <a:noFill/>
        </p:spPr>
        <p:txBody>
          <a:bodyPr wrap="none" rtlCol="0">
            <a:spAutoFit/>
          </a:bodyPr>
          <a:lstStyle/>
          <a:p>
            <a:pPr fontAlgn="base"/>
            <a:r>
              <a:rPr lang="es-ES_tradnl" sz="1200" dirty="0">
                <a:latin typeface="Raleway"/>
              </a:rPr>
              <a:t>Libertad y Desarrollo</a:t>
            </a:r>
          </a:p>
          <a:p>
            <a:br>
              <a:rPr lang="es-ES_tradnl" dirty="0"/>
            </a:br>
            <a:endParaRPr lang="es-ES_tradnl" dirty="0"/>
          </a:p>
        </p:txBody>
      </p:sp>
      <p:pic>
        <p:nvPicPr>
          <p:cNvPr id="18" name="Imagen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0336" y="4768168"/>
            <a:ext cx="592330" cy="411768"/>
          </a:xfrm>
          <a:prstGeom prst="rect">
            <a:avLst/>
          </a:prstGeom>
        </p:spPr>
      </p:pic>
      <p:sp>
        <p:nvSpPr>
          <p:cNvPr id="19" name="Rectángulo 18"/>
          <p:cNvSpPr/>
          <p:nvPr/>
        </p:nvSpPr>
        <p:spPr>
          <a:xfrm>
            <a:off x="1092482" y="5178581"/>
            <a:ext cx="2650269" cy="830997"/>
          </a:xfrm>
          <a:prstGeom prst="rect">
            <a:avLst/>
          </a:prstGeom>
        </p:spPr>
        <p:txBody>
          <a:bodyPr wrap="square">
            <a:spAutoFit/>
          </a:bodyPr>
          <a:lstStyle/>
          <a:p>
            <a:r>
              <a:rPr lang="es-ES_tradnl" sz="1200" dirty="0">
                <a:latin typeface="Raleway"/>
              </a:rPr>
              <a:t>Libertad y Desarrollo Chile</a:t>
            </a:r>
          </a:p>
          <a:p>
            <a:br>
              <a:rPr lang="es-ES_tradnl" dirty="0"/>
            </a:br>
            <a:endParaRPr lang="es-ES_tradnl" dirty="0"/>
          </a:p>
        </p:txBody>
      </p:sp>
      <p:sp>
        <p:nvSpPr>
          <p:cNvPr id="22" name="CuadroTexto 21"/>
          <p:cNvSpPr txBox="1"/>
          <p:nvPr/>
        </p:nvSpPr>
        <p:spPr>
          <a:xfrm>
            <a:off x="3988862" y="5216195"/>
            <a:ext cx="703782" cy="553998"/>
          </a:xfrm>
          <a:prstGeom prst="rect">
            <a:avLst/>
          </a:prstGeom>
          <a:noFill/>
        </p:spPr>
        <p:txBody>
          <a:bodyPr wrap="none" rtlCol="0">
            <a:spAutoFit/>
          </a:bodyPr>
          <a:lstStyle/>
          <a:p>
            <a:r>
              <a:rPr lang="es-ES_tradnl" sz="1200" dirty="0">
                <a:latin typeface="Raleway"/>
              </a:rPr>
              <a:t>Voz </a:t>
            </a:r>
            <a:r>
              <a:rPr lang="es-ES_tradnl" sz="1200" dirty="0" err="1">
                <a:latin typeface="Raleway"/>
              </a:rPr>
              <a:t>LyD</a:t>
            </a:r>
            <a:endParaRPr lang="es-ES_tradnl" sz="1200" dirty="0">
              <a:latin typeface="Raleway"/>
            </a:endParaRPr>
          </a:p>
          <a:p>
            <a:endParaRPr lang="es-ES_tradnl" dirty="0"/>
          </a:p>
        </p:txBody>
      </p:sp>
      <p:pic>
        <p:nvPicPr>
          <p:cNvPr id="23" name="Imagen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7426" y="4711131"/>
            <a:ext cx="523733" cy="523733"/>
          </a:xfrm>
          <a:prstGeom prst="rect">
            <a:avLst/>
          </a:prstGeom>
        </p:spPr>
      </p:pic>
      <p:pic>
        <p:nvPicPr>
          <p:cNvPr id="24" name="Imagen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8756" y="4704184"/>
            <a:ext cx="623259" cy="528309"/>
          </a:xfrm>
          <a:prstGeom prst="rect">
            <a:avLst/>
          </a:prstGeom>
        </p:spPr>
      </p:pic>
      <p:sp>
        <p:nvSpPr>
          <p:cNvPr id="25" name="CuadroTexto 24"/>
          <p:cNvSpPr txBox="1"/>
          <p:nvPr/>
        </p:nvSpPr>
        <p:spPr>
          <a:xfrm>
            <a:off x="6137996" y="5232493"/>
            <a:ext cx="1126975" cy="276999"/>
          </a:xfrm>
          <a:prstGeom prst="rect">
            <a:avLst/>
          </a:prstGeom>
          <a:noFill/>
        </p:spPr>
        <p:txBody>
          <a:bodyPr wrap="none" rtlCol="0">
            <a:spAutoFit/>
          </a:bodyPr>
          <a:lstStyle/>
          <a:p>
            <a:r>
              <a:rPr lang="es-ES_tradnl" sz="1200" dirty="0">
                <a:latin typeface="Raleway"/>
              </a:rPr>
              <a:t>www.lyd.org/</a:t>
            </a:r>
          </a:p>
        </p:txBody>
      </p:sp>
    </p:spTree>
    <p:extLst>
      <p:ext uri="{BB962C8B-B14F-4D97-AF65-F5344CB8AC3E}">
        <p14:creationId xmlns:p14="http://schemas.microsoft.com/office/powerpoint/2010/main" val="74368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77454"/>
            <a:ext cx="7886700" cy="1325563"/>
          </a:xfrm>
        </p:spPr>
        <p:txBody>
          <a:bodyPr>
            <a:noAutofit/>
          </a:bodyPr>
          <a:lstStyle/>
          <a:p>
            <a:r>
              <a:rPr lang="es-ES_tradnl" sz="4000" dirty="0">
                <a:latin typeface="Bison" charset="0"/>
                <a:ea typeface="Bison" charset="0"/>
                <a:cs typeface="Bison" charset="0"/>
              </a:rPr>
              <a:t>Contexto general</a:t>
            </a:r>
          </a:p>
        </p:txBody>
      </p:sp>
      <p:sp>
        <p:nvSpPr>
          <p:cNvPr id="7" name="Marcador de contenido 2">
            <a:extLst>
              <a:ext uri="{FF2B5EF4-FFF2-40B4-BE49-F238E27FC236}">
                <a16:creationId xmlns:a16="http://schemas.microsoft.com/office/drawing/2014/main" id="{EEF80DE5-4A61-3992-0304-1EBCAB8C46DA}"/>
              </a:ext>
            </a:extLst>
          </p:cNvPr>
          <p:cNvSpPr txBox="1">
            <a:spLocks/>
          </p:cNvSpPr>
          <p:nvPr/>
        </p:nvSpPr>
        <p:spPr>
          <a:xfrm>
            <a:off x="232756" y="1240003"/>
            <a:ext cx="8445731" cy="54279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419" sz="1700" b="1" dirty="0"/>
              <a:t>1. Sistemas de pensiones públicos en la OECD</a:t>
            </a:r>
          </a:p>
          <a:p>
            <a:pPr algn="just">
              <a:lnSpc>
                <a:spcPct val="110000"/>
              </a:lnSpc>
            </a:pPr>
            <a:r>
              <a:rPr lang="es-ES" sz="1700" dirty="0"/>
              <a:t>Muchos países de la OECD han tenido que revisar sus sistemas públicos de pensiones, inyectando grandes cantidades de recursos fiscales para financiar sus déficits, especialmente debido al envejecimiento de la población y los desafíos demográficos. </a:t>
            </a:r>
          </a:p>
          <a:p>
            <a:pPr algn="just">
              <a:lnSpc>
                <a:spcPct val="110000"/>
              </a:lnSpc>
            </a:pPr>
            <a:r>
              <a:rPr lang="es-ES" sz="1700" dirty="0"/>
              <a:t>Han tenido que modificar parámetros para garantizar su sostenibilidad financiera. Así, entre 1995 y diciembre 2021, 30/35 países con sistema público de reparto modificaron sus parámetros de cálculo de beneficios, mientras que 23/35 aumentaron tasas de cotización, además de otros ajustes para acceder a beneficios y edad de retiro.  </a:t>
            </a:r>
          </a:p>
          <a:p>
            <a:pPr algn="just">
              <a:lnSpc>
                <a:spcPct val="110000"/>
              </a:lnSpc>
            </a:pPr>
            <a:r>
              <a:rPr lang="es-419" sz="1700" dirty="0"/>
              <a:t>Por otro lado, Suecia, Países Bajos, Uruguay han agregado ahorro individual a sus sistemas.</a:t>
            </a:r>
          </a:p>
          <a:p>
            <a:pPr marL="0" indent="0" algn="just">
              <a:lnSpc>
                <a:spcPct val="110000"/>
              </a:lnSpc>
              <a:buNone/>
            </a:pPr>
            <a:r>
              <a:rPr lang="es-ES" sz="1700" b="1" dirty="0"/>
              <a:t>2. Bajas pensiones autofinanciadas son producto de un bajo nivel de ahorro, explicado por desactualización de parámetros del sistema de pensiones, pero también problemas del mercado laboral:</a:t>
            </a:r>
            <a:r>
              <a:rPr lang="es-ES" sz="1700" dirty="0"/>
              <a:t> Esto como resultado de bajas tasas de cotización, edad legal de jubilación, lagunas previsionales, bajos salarios e informalidad laboral.</a:t>
            </a:r>
          </a:p>
          <a:p>
            <a:pPr marL="0" indent="0" algn="just">
              <a:lnSpc>
                <a:spcPct val="110000"/>
              </a:lnSpc>
              <a:buNone/>
            </a:pPr>
            <a:endParaRPr lang="es-419" sz="1700" dirty="0"/>
          </a:p>
        </p:txBody>
      </p:sp>
    </p:spTree>
    <p:extLst>
      <p:ext uri="{BB962C8B-B14F-4D97-AF65-F5344CB8AC3E}">
        <p14:creationId xmlns:p14="http://schemas.microsoft.com/office/powerpoint/2010/main" val="277195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356"/>
            <a:ext cx="7886700" cy="1325563"/>
          </a:xfrm>
        </p:spPr>
        <p:txBody>
          <a:bodyPr>
            <a:noAutofit/>
          </a:bodyPr>
          <a:lstStyle/>
          <a:p>
            <a:r>
              <a:rPr lang="es-ES_tradnl" sz="4000" dirty="0">
                <a:latin typeface="Bison" charset="0"/>
                <a:ea typeface="Bison" charset="0"/>
                <a:cs typeface="Bison" charset="0"/>
              </a:rPr>
              <a:t>Contexto general</a:t>
            </a:r>
          </a:p>
        </p:txBody>
      </p:sp>
      <p:sp>
        <p:nvSpPr>
          <p:cNvPr id="7" name="Marcador de contenido 2">
            <a:extLst>
              <a:ext uri="{FF2B5EF4-FFF2-40B4-BE49-F238E27FC236}">
                <a16:creationId xmlns:a16="http://schemas.microsoft.com/office/drawing/2014/main" id="{EEF80DE5-4A61-3992-0304-1EBCAB8C46DA}"/>
              </a:ext>
            </a:extLst>
          </p:cNvPr>
          <p:cNvSpPr txBox="1">
            <a:spLocks/>
          </p:cNvSpPr>
          <p:nvPr/>
        </p:nvSpPr>
        <p:spPr>
          <a:xfrm>
            <a:off x="350765" y="1239997"/>
            <a:ext cx="8330898" cy="47806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800" b="1" dirty="0"/>
              <a:t>3. La suficiencia de las pensiones debe medirse en base a las tasas de reemplazo.</a:t>
            </a:r>
            <a:r>
              <a:rPr lang="es-419" sz="1800" b="1" dirty="0"/>
              <a:t> </a:t>
            </a:r>
            <a:r>
              <a:rPr lang="es-419" sz="1800" dirty="0"/>
              <a:t>La OIT tiene como </a:t>
            </a:r>
            <a:r>
              <a:rPr lang="es-419" sz="1800" i="1" dirty="0" err="1"/>
              <a:t>benchmark</a:t>
            </a:r>
            <a:r>
              <a:rPr lang="es-419" sz="1800" dirty="0"/>
              <a:t>, tras 30 años de ahorro, una tasa de mínima de reemplazo de 45%. En la OECD es de 62%, porcentaje alcanzado por quienes cotizan 35 o más años.  Con la creación de la PGU, ese porcentaje estará asegurado para muchos.</a:t>
            </a:r>
            <a:endParaRPr lang="es-ES" sz="1700" dirty="0">
              <a:latin typeface="Raleway" charset="0"/>
            </a:endParaRPr>
          </a:p>
          <a:p>
            <a:pPr algn="just"/>
            <a:r>
              <a:rPr lang="es-ES" sz="1800" dirty="0"/>
              <a:t>Actualmente, el monto actual de la PGU es de $ 193.917, la que equivale al 25% del ingreso promedio y al 37% del ingreso mediano (1), quedando en el 7mo lugar de los países OECD con mejores beneficios previsionales. Con lo propuesto en la Reforma, esta proporción será aún mayor. </a:t>
            </a:r>
          </a:p>
          <a:p>
            <a:pPr marL="0" indent="0" algn="just">
              <a:lnSpc>
                <a:spcPct val="110000"/>
              </a:lnSpc>
              <a:buNone/>
            </a:pPr>
            <a:endParaRPr lang="es-ES" sz="1800" dirty="0">
              <a:latin typeface="DIN-Regular" charset="0"/>
            </a:endParaRPr>
          </a:p>
          <a:p>
            <a:pPr algn="just">
              <a:lnSpc>
                <a:spcPct val="110000"/>
              </a:lnSpc>
            </a:pPr>
            <a:endParaRPr lang="es-ES" sz="1800" dirty="0">
              <a:latin typeface="DIN-Regular" charset="0"/>
            </a:endParaRPr>
          </a:p>
          <a:p>
            <a:pPr algn="just">
              <a:lnSpc>
                <a:spcPct val="110000"/>
              </a:lnSpc>
            </a:pPr>
            <a:endParaRPr lang="es-ES" sz="1800" dirty="0">
              <a:latin typeface="DIN-Regular"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marL="514350" indent="-514350">
              <a:buFont typeface="+mj-lt"/>
              <a:buAutoNum type="arabicPeriod"/>
            </a:pPr>
            <a:endParaRPr lang="es-419" sz="1800" dirty="0"/>
          </a:p>
        </p:txBody>
      </p:sp>
      <p:pic>
        <p:nvPicPr>
          <p:cNvPr id="3" name="Imagen 2">
            <a:extLst>
              <a:ext uri="{FF2B5EF4-FFF2-40B4-BE49-F238E27FC236}">
                <a16:creationId xmlns:a16="http://schemas.microsoft.com/office/drawing/2014/main" id="{7F77E7CE-7F98-5C9E-51DB-33F5E27EC0B9}"/>
              </a:ext>
            </a:extLst>
          </p:cNvPr>
          <p:cNvPicPr>
            <a:picLocks noChangeAspect="1"/>
          </p:cNvPicPr>
          <p:nvPr/>
        </p:nvPicPr>
        <p:blipFill>
          <a:blip r:embed="rId2"/>
          <a:stretch>
            <a:fillRect/>
          </a:stretch>
        </p:blipFill>
        <p:spPr>
          <a:xfrm>
            <a:off x="1250645" y="3470961"/>
            <a:ext cx="6082996" cy="1744389"/>
          </a:xfrm>
          <a:prstGeom prst="rect">
            <a:avLst/>
          </a:prstGeom>
        </p:spPr>
      </p:pic>
      <p:sp>
        <p:nvSpPr>
          <p:cNvPr id="5" name="CuadroTexto 4">
            <a:extLst>
              <a:ext uri="{FF2B5EF4-FFF2-40B4-BE49-F238E27FC236}">
                <a16:creationId xmlns:a16="http://schemas.microsoft.com/office/drawing/2014/main" id="{5A2AF756-1769-542C-6C1C-33DFEFFA40FD}"/>
              </a:ext>
            </a:extLst>
          </p:cNvPr>
          <p:cNvSpPr txBox="1"/>
          <p:nvPr/>
        </p:nvSpPr>
        <p:spPr>
          <a:xfrm>
            <a:off x="1042827" y="5317921"/>
            <a:ext cx="7058345" cy="600164"/>
          </a:xfrm>
          <a:prstGeom prst="rect">
            <a:avLst/>
          </a:prstGeom>
          <a:noFill/>
        </p:spPr>
        <p:txBody>
          <a:bodyPr wrap="square">
            <a:spAutoFit/>
          </a:bodyPr>
          <a:lstStyle/>
          <a:p>
            <a:pPr>
              <a:defRPr/>
            </a:pPr>
            <a:r>
              <a:rPr lang="es-ES" sz="1100" dirty="0">
                <a:latin typeface="DIN-Regular" charset="0"/>
              </a:rPr>
              <a:t>(1) Para el cálculo los ingresos 2022 y 2023, se considera una variación anual de IPC de 13% y de 6,3% respectivamente. </a:t>
            </a:r>
          </a:p>
          <a:p>
            <a:pPr>
              <a:defRPr/>
            </a:pPr>
            <a:r>
              <a:rPr lang="es-ES" sz="1100" dirty="0">
                <a:latin typeface="DIN-Regular" charset="0"/>
              </a:rPr>
              <a:t>Fuente: </a:t>
            </a:r>
            <a:r>
              <a:rPr lang="es-ES" sz="1100" dirty="0" err="1">
                <a:latin typeface="DIN-Regular" charset="0"/>
              </a:rPr>
              <a:t>LyD</a:t>
            </a:r>
            <a:r>
              <a:rPr lang="es-ES" sz="1100" dirty="0">
                <a:latin typeface="DIN-Regular" charset="0"/>
              </a:rPr>
              <a:t> en base a datos de del </a:t>
            </a:r>
            <a:r>
              <a:rPr lang="es-ES" sz="1100" i="1" dirty="0" err="1">
                <a:latin typeface="DIN-Regular" charset="0"/>
              </a:rPr>
              <a:t>Pensions</a:t>
            </a:r>
            <a:r>
              <a:rPr lang="es-ES" sz="1100" i="1" dirty="0">
                <a:latin typeface="DIN-Regular" charset="0"/>
              </a:rPr>
              <a:t> at a </a:t>
            </a:r>
            <a:r>
              <a:rPr lang="es-ES" sz="1100" i="1" dirty="0" err="1">
                <a:latin typeface="DIN-Regular" charset="0"/>
              </a:rPr>
              <a:t>Glance</a:t>
            </a:r>
            <a:r>
              <a:rPr lang="es-ES" sz="1100" i="1" dirty="0">
                <a:latin typeface="DIN-Regular" charset="0"/>
              </a:rPr>
              <a:t> </a:t>
            </a:r>
            <a:r>
              <a:rPr lang="es-ES" sz="1100" dirty="0">
                <a:latin typeface="DIN-Regular" charset="0"/>
              </a:rPr>
              <a:t>2015 y resultados de la Encuesta Suplementaria de Ingresos, ESI 2021. </a:t>
            </a:r>
          </a:p>
        </p:txBody>
      </p:sp>
    </p:spTree>
    <p:extLst>
      <p:ext uri="{BB962C8B-B14F-4D97-AF65-F5344CB8AC3E}">
        <p14:creationId xmlns:p14="http://schemas.microsoft.com/office/powerpoint/2010/main" val="277788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EEF80DE5-4A61-3992-0304-1EBCAB8C46DA}"/>
              </a:ext>
            </a:extLst>
          </p:cNvPr>
          <p:cNvSpPr txBox="1">
            <a:spLocks/>
          </p:cNvSpPr>
          <p:nvPr/>
        </p:nvSpPr>
        <p:spPr>
          <a:xfrm>
            <a:off x="350765" y="1239997"/>
            <a:ext cx="8330898" cy="47806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800" dirty="0"/>
              <a:t>Así, la creación de la PGU permitió elevar el monto de las pensiones, llevando las tasas de reemplazo por sobre el 60%. Sin embargo, los pensionados de clase media, especialmente mujeres, llegan a tasas más bajas, por lo que es en este grupo donde debe enfocarse una reforma. </a:t>
            </a:r>
          </a:p>
          <a:p>
            <a:pPr marL="0" indent="0" algn="just">
              <a:buNone/>
            </a:pPr>
            <a:endParaRPr lang="es-ES" sz="1800" dirty="0"/>
          </a:p>
          <a:p>
            <a:pPr algn="just">
              <a:lnSpc>
                <a:spcPct val="110000"/>
              </a:lnSpc>
            </a:pPr>
            <a:endParaRPr lang="es-419" sz="2000" dirty="0"/>
          </a:p>
          <a:p>
            <a:pPr marL="514350" indent="-514350">
              <a:buFont typeface="+mj-lt"/>
              <a:buAutoNum type="arabicPeriod"/>
            </a:pPr>
            <a:endParaRPr lang="es-419" sz="2000" dirty="0"/>
          </a:p>
        </p:txBody>
      </p:sp>
      <p:pic>
        <p:nvPicPr>
          <p:cNvPr id="8" name="Imagen 7">
            <a:extLst>
              <a:ext uri="{FF2B5EF4-FFF2-40B4-BE49-F238E27FC236}">
                <a16:creationId xmlns:a16="http://schemas.microsoft.com/office/drawing/2014/main" id="{853E8214-CE48-9052-A18E-FA6862615B7B}"/>
              </a:ext>
            </a:extLst>
          </p:cNvPr>
          <p:cNvPicPr>
            <a:picLocks noChangeAspect="1"/>
          </p:cNvPicPr>
          <p:nvPr/>
        </p:nvPicPr>
        <p:blipFill>
          <a:blip r:embed="rId2"/>
          <a:stretch>
            <a:fillRect/>
          </a:stretch>
        </p:blipFill>
        <p:spPr>
          <a:xfrm>
            <a:off x="1366463" y="2707693"/>
            <a:ext cx="5158162" cy="2616824"/>
          </a:xfrm>
          <a:prstGeom prst="rect">
            <a:avLst/>
          </a:prstGeom>
        </p:spPr>
      </p:pic>
      <p:sp>
        <p:nvSpPr>
          <p:cNvPr id="9" name="CuadroTexto 8">
            <a:extLst>
              <a:ext uri="{FF2B5EF4-FFF2-40B4-BE49-F238E27FC236}">
                <a16:creationId xmlns:a16="http://schemas.microsoft.com/office/drawing/2014/main" id="{B68DDB72-0BE5-F440-C994-5A54270FD6F2}"/>
              </a:ext>
            </a:extLst>
          </p:cNvPr>
          <p:cNvSpPr txBox="1"/>
          <p:nvPr/>
        </p:nvSpPr>
        <p:spPr>
          <a:xfrm>
            <a:off x="1119885" y="5324517"/>
            <a:ext cx="7058345" cy="261610"/>
          </a:xfrm>
          <a:prstGeom prst="rect">
            <a:avLst/>
          </a:prstGeom>
          <a:noFill/>
        </p:spPr>
        <p:txBody>
          <a:bodyPr wrap="square">
            <a:spAutoFit/>
          </a:bodyPr>
          <a:lstStyle/>
          <a:p>
            <a:pPr>
              <a:defRPr/>
            </a:pPr>
            <a:r>
              <a:rPr lang="es-ES" sz="1100" dirty="0">
                <a:latin typeface="DIN-Regular" charset="0"/>
              </a:rPr>
              <a:t>Fuente: </a:t>
            </a:r>
            <a:r>
              <a:rPr lang="es-ES" sz="1100" dirty="0" err="1">
                <a:latin typeface="DIN-Regular" charset="0"/>
              </a:rPr>
              <a:t>LyD</a:t>
            </a:r>
            <a:r>
              <a:rPr lang="es-ES" sz="1100" dirty="0">
                <a:latin typeface="DIN-Regular" charset="0"/>
              </a:rPr>
              <a:t> en base a presentación del Gobierno en la Comisión de Trabajo y Previsión Social de la Cámara de Diputados. </a:t>
            </a:r>
          </a:p>
        </p:txBody>
      </p:sp>
      <p:sp>
        <p:nvSpPr>
          <p:cNvPr id="5" name="Título 1">
            <a:extLst>
              <a:ext uri="{FF2B5EF4-FFF2-40B4-BE49-F238E27FC236}">
                <a16:creationId xmlns:a16="http://schemas.microsoft.com/office/drawing/2014/main" id="{CA70F895-2230-6CA7-15D6-0DC0D7E7E870}"/>
              </a:ext>
            </a:extLst>
          </p:cNvPr>
          <p:cNvSpPr>
            <a:spLocks noGrp="1"/>
          </p:cNvSpPr>
          <p:nvPr>
            <p:ph type="title"/>
          </p:nvPr>
        </p:nvSpPr>
        <p:spPr>
          <a:xfrm>
            <a:off x="628650" y="36356"/>
            <a:ext cx="7886700" cy="1325563"/>
          </a:xfrm>
        </p:spPr>
        <p:txBody>
          <a:bodyPr>
            <a:noAutofit/>
          </a:bodyPr>
          <a:lstStyle/>
          <a:p>
            <a:r>
              <a:rPr lang="es-ES_tradnl" sz="4000" dirty="0">
                <a:latin typeface="Bison" charset="0"/>
                <a:ea typeface="Bison" charset="0"/>
                <a:cs typeface="Bison" charset="0"/>
              </a:rPr>
              <a:t>Contexto general</a:t>
            </a:r>
          </a:p>
        </p:txBody>
      </p:sp>
    </p:spTree>
    <p:extLst>
      <p:ext uri="{BB962C8B-B14F-4D97-AF65-F5344CB8AC3E}">
        <p14:creationId xmlns:p14="http://schemas.microsoft.com/office/powerpoint/2010/main" val="340135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356"/>
            <a:ext cx="7886700" cy="1325563"/>
          </a:xfrm>
        </p:spPr>
        <p:txBody>
          <a:bodyPr>
            <a:noAutofit/>
          </a:bodyPr>
          <a:lstStyle/>
          <a:p>
            <a:r>
              <a:rPr lang="es-ES_tradnl" sz="4000" dirty="0">
                <a:latin typeface="Bison" charset="0"/>
                <a:ea typeface="Bison" charset="0"/>
                <a:cs typeface="Bison" charset="0"/>
              </a:rPr>
              <a:t>Principales alertas</a:t>
            </a:r>
          </a:p>
        </p:txBody>
      </p:sp>
      <p:sp>
        <p:nvSpPr>
          <p:cNvPr id="7" name="Marcador de contenido 2">
            <a:extLst>
              <a:ext uri="{FF2B5EF4-FFF2-40B4-BE49-F238E27FC236}">
                <a16:creationId xmlns:a16="http://schemas.microsoft.com/office/drawing/2014/main" id="{EEF80DE5-4A61-3992-0304-1EBCAB8C46DA}"/>
              </a:ext>
            </a:extLst>
          </p:cNvPr>
          <p:cNvSpPr txBox="1">
            <a:spLocks/>
          </p:cNvSpPr>
          <p:nvPr/>
        </p:nvSpPr>
        <p:spPr>
          <a:xfrm>
            <a:off x="350765" y="1239997"/>
            <a:ext cx="8330898" cy="47806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2000" b="1" dirty="0"/>
              <a:t>1. La propuesta es un impuesto al trabajo y por lo tanto incentiva la informalidad. </a:t>
            </a:r>
            <a:r>
              <a:rPr lang="es-ES" sz="2000" dirty="0"/>
              <a:t>Esto por cuanto:</a:t>
            </a:r>
            <a:r>
              <a:rPr lang="es-ES" sz="2000" b="1" dirty="0"/>
              <a:t> </a:t>
            </a:r>
          </a:p>
          <a:p>
            <a:pPr algn="just"/>
            <a:r>
              <a:rPr lang="es-ES" sz="2000" dirty="0"/>
              <a:t>Por el lado de los empleadores, aumentan los costos laborales y los costos de contratación, afectando el empleo formal.</a:t>
            </a:r>
          </a:p>
          <a:p>
            <a:pPr algn="just"/>
            <a:r>
              <a:rPr lang="es-ES" sz="2000" dirty="0"/>
              <a:t>Por el lado de los trabajadores, hay un mayor incentivo a </a:t>
            </a:r>
            <a:r>
              <a:rPr lang="es-ES" sz="2000" dirty="0" err="1"/>
              <a:t>subdeclarar</a:t>
            </a:r>
            <a:r>
              <a:rPr lang="es-ES" sz="2000" dirty="0"/>
              <a:t> ingresos favoreciendo la informalidad. </a:t>
            </a:r>
          </a:p>
          <a:p>
            <a:pPr algn="just"/>
            <a:r>
              <a:rPr lang="es-ES" sz="2000" dirty="0"/>
              <a:t>Los cotizantes que se encuentran por sobre el ingreso imponible promedio deberán compensar a los que tienen salarios más bajos (35% de los cotizantes compensarán al 63% restante), por lo que el incremento de sus cotizaciones no va en beneficio propio.  </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s-ES" sz="2000" b="1" dirty="0">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s-ES" sz="2000" dirty="0"/>
          </a:p>
          <a:p>
            <a:pPr algn="just"/>
            <a:endParaRPr lang="es-ES" sz="2000" dirty="0"/>
          </a:p>
          <a:p>
            <a:pPr marL="0" indent="0" algn="just">
              <a:buNone/>
            </a:pPr>
            <a:endParaRPr lang="es-ES" sz="2000" dirty="0"/>
          </a:p>
          <a:p>
            <a:pPr marL="0" indent="0" algn="just">
              <a:lnSpc>
                <a:spcPct val="110000"/>
              </a:lnSpc>
              <a:buNone/>
            </a:pPr>
            <a:endParaRPr lang="es-ES" sz="2000" dirty="0">
              <a:latin typeface="DIN-Regular" charset="0"/>
            </a:endParaRPr>
          </a:p>
          <a:p>
            <a:pPr algn="just">
              <a:lnSpc>
                <a:spcPct val="110000"/>
              </a:lnSpc>
            </a:pPr>
            <a:endParaRPr lang="es-ES" sz="2000" dirty="0">
              <a:latin typeface="DIN-Regular" charset="0"/>
            </a:endParaRPr>
          </a:p>
          <a:p>
            <a:pPr algn="just">
              <a:lnSpc>
                <a:spcPct val="110000"/>
              </a:lnSpc>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0000"/>
              </a:lnSpc>
              <a:buNone/>
            </a:pP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pPr>
            <a:endParaRPr lang="es-419" sz="2000" dirty="0">
              <a:latin typeface="Raleway" charset="0"/>
            </a:endParaRPr>
          </a:p>
          <a:p>
            <a:pPr algn="just">
              <a:lnSpc>
                <a:spcPct val="110000"/>
              </a:lnSpc>
            </a:pPr>
            <a:endParaRPr lang="es-419" sz="2000" dirty="0">
              <a:latin typeface="Raleway" charset="0"/>
            </a:endParaRPr>
          </a:p>
          <a:p>
            <a:pPr algn="just">
              <a:lnSpc>
                <a:spcPct val="110000"/>
              </a:lnSpc>
            </a:pPr>
            <a:endParaRPr lang="es-419" sz="2000" dirty="0">
              <a:latin typeface="Raleway" charset="0"/>
            </a:endParaRPr>
          </a:p>
          <a:p>
            <a:pPr algn="just">
              <a:lnSpc>
                <a:spcPct val="110000"/>
              </a:lnSpc>
            </a:pPr>
            <a:endParaRPr lang="es-419" sz="2000" dirty="0">
              <a:latin typeface="Raleway" charset="0"/>
            </a:endParaRPr>
          </a:p>
          <a:p>
            <a:pPr algn="just">
              <a:lnSpc>
                <a:spcPct val="110000"/>
              </a:lnSpc>
            </a:pPr>
            <a:endParaRPr lang="es-419" sz="2000" dirty="0">
              <a:latin typeface="Raleway" charset="0"/>
            </a:endParaRPr>
          </a:p>
          <a:p>
            <a:pPr marL="514350" indent="-514350">
              <a:buFont typeface="+mj-lt"/>
              <a:buAutoNum type="arabicPeriod"/>
            </a:pPr>
            <a:endParaRPr lang="es-419" sz="2000" dirty="0"/>
          </a:p>
        </p:txBody>
      </p:sp>
    </p:spTree>
    <p:extLst>
      <p:ext uri="{BB962C8B-B14F-4D97-AF65-F5344CB8AC3E}">
        <p14:creationId xmlns:p14="http://schemas.microsoft.com/office/powerpoint/2010/main" val="323164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356"/>
            <a:ext cx="7886700" cy="1325563"/>
          </a:xfrm>
        </p:spPr>
        <p:txBody>
          <a:bodyPr>
            <a:noAutofit/>
          </a:bodyPr>
          <a:lstStyle/>
          <a:p>
            <a:r>
              <a:rPr lang="es-ES_tradnl" sz="4000" dirty="0">
                <a:latin typeface="Bison" charset="0"/>
                <a:ea typeface="Bison" charset="0"/>
                <a:cs typeface="Bison" charset="0"/>
              </a:rPr>
              <a:t>Principales alertas</a:t>
            </a:r>
          </a:p>
        </p:txBody>
      </p:sp>
      <p:sp>
        <p:nvSpPr>
          <p:cNvPr id="7" name="Marcador de contenido 2">
            <a:extLst>
              <a:ext uri="{FF2B5EF4-FFF2-40B4-BE49-F238E27FC236}">
                <a16:creationId xmlns:a16="http://schemas.microsoft.com/office/drawing/2014/main" id="{EEF80DE5-4A61-3992-0304-1EBCAB8C46DA}"/>
              </a:ext>
            </a:extLst>
          </p:cNvPr>
          <p:cNvSpPr txBox="1">
            <a:spLocks/>
          </p:cNvSpPr>
          <p:nvPr/>
        </p:nvSpPr>
        <p:spPr>
          <a:xfrm>
            <a:off x="350765" y="1239997"/>
            <a:ext cx="8330898" cy="47806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800" b="1" dirty="0"/>
              <a:t>2. La </a:t>
            </a:r>
            <a:r>
              <a:rPr lang="es-ES" sz="1800" b="1" dirty="0">
                <a:latin typeface="Raleway" charset="0"/>
              </a:rPr>
              <a:t>rentabilidad nocional menor a la efectiva.</a:t>
            </a:r>
          </a:p>
          <a:p>
            <a:pPr algn="just"/>
            <a:r>
              <a:rPr lang="es-ES" sz="1800" dirty="0"/>
              <a:t>El rendimiento de la cuentas nocionales no es producto de la inversión de activos en el mercado financiero sino que es establecida por el Consejo del IPPA. Si bien esta cifra no aparece en el </a:t>
            </a:r>
            <a:r>
              <a:rPr lang="es-ES" sz="1800" dirty="0" err="1"/>
              <a:t>pdl</a:t>
            </a:r>
            <a:r>
              <a:rPr lang="es-ES" sz="1800" dirty="0"/>
              <a:t> se estaría considerando una rentabilidad del orden de 2%, muy por debajo de las rentabilidades que han generado las AFP ( 4% real en los últimos 20 años). </a:t>
            </a:r>
          </a:p>
          <a:p>
            <a:pPr algn="just"/>
            <a:r>
              <a:rPr lang="es-ES" sz="1800" dirty="0"/>
              <a:t>La rentabilidad nocional es menor a la del mercado, por cuanto busca que el Fondo Integrado de Pensiones (FIP) acumule recursos. En otras palabras, los instrumentos en los que se invierte rentarán a tasas de mercado pero a las personas se les registrará una rentabilidad menor, de tal manera que la diferencia entre ambas, se queda en el Fondo y permite pagar beneficios a otras personas. </a:t>
            </a:r>
          </a:p>
          <a:p>
            <a:pPr algn="just"/>
            <a:r>
              <a:rPr lang="es-ES" sz="1800" dirty="0"/>
              <a:t>Por lo tanto, el cotizante está dejando de percibir una parte importante de la rentabilidad que tendrían sus fondos si estuvieran en una cuenta individual. En el sistema vigente, cerca del 80% del monto de una pensión es rentabilidad que han tenido los ahorros. </a:t>
            </a:r>
          </a:p>
          <a:p>
            <a:pPr marL="0" indent="0" algn="just">
              <a:buNone/>
            </a:pPr>
            <a:endParaRPr lang="es-ES" sz="1800" b="1" dirty="0"/>
          </a:p>
          <a:p>
            <a:pPr marL="0" indent="0" algn="just">
              <a:lnSpc>
                <a:spcPct val="110000"/>
              </a:lnSpc>
              <a:buNone/>
            </a:pPr>
            <a:endParaRPr lang="es-ES" sz="1800" dirty="0">
              <a:latin typeface="DIN-Regular" charset="0"/>
            </a:endParaRPr>
          </a:p>
          <a:p>
            <a:pPr algn="just">
              <a:lnSpc>
                <a:spcPct val="110000"/>
              </a:lnSpc>
            </a:pPr>
            <a:endParaRPr lang="es-ES" sz="1800" dirty="0">
              <a:latin typeface="DIN-Regular" charset="0"/>
            </a:endParaRPr>
          </a:p>
          <a:p>
            <a:pPr algn="just">
              <a:lnSpc>
                <a:spcPct val="110000"/>
              </a:lnSpc>
            </a:pPr>
            <a:endParaRPr lang="es-ES" sz="1800" dirty="0">
              <a:latin typeface="DIN-Regular"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marL="514350" indent="-514350">
              <a:buFont typeface="+mj-lt"/>
              <a:buAutoNum type="arabicPeriod"/>
            </a:pPr>
            <a:endParaRPr lang="es-419" sz="1800" dirty="0"/>
          </a:p>
        </p:txBody>
      </p:sp>
    </p:spTree>
    <p:extLst>
      <p:ext uri="{BB962C8B-B14F-4D97-AF65-F5344CB8AC3E}">
        <p14:creationId xmlns:p14="http://schemas.microsoft.com/office/powerpoint/2010/main" val="2348137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356"/>
            <a:ext cx="7886700" cy="1325563"/>
          </a:xfrm>
        </p:spPr>
        <p:txBody>
          <a:bodyPr>
            <a:noAutofit/>
          </a:bodyPr>
          <a:lstStyle/>
          <a:p>
            <a:r>
              <a:rPr lang="es-ES_tradnl" sz="4000" dirty="0">
                <a:latin typeface="Bison" charset="0"/>
                <a:ea typeface="Bison" charset="0"/>
                <a:cs typeface="Bison" charset="0"/>
              </a:rPr>
              <a:t>Principales alertas</a:t>
            </a:r>
          </a:p>
        </p:txBody>
      </p:sp>
      <p:sp>
        <p:nvSpPr>
          <p:cNvPr id="7" name="Marcador de contenido 2">
            <a:extLst>
              <a:ext uri="{FF2B5EF4-FFF2-40B4-BE49-F238E27FC236}">
                <a16:creationId xmlns:a16="http://schemas.microsoft.com/office/drawing/2014/main" id="{EEF80DE5-4A61-3992-0304-1EBCAB8C46DA}"/>
              </a:ext>
            </a:extLst>
          </p:cNvPr>
          <p:cNvSpPr txBox="1">
            <a:spLocks/>
          </p:cNvSpPr>
          <p:nvPr/>
        </p:nvSpPr>
        <p:spPr>
          <a:xfrm>
            <a:off x="350765" y="1239997"/>
            <a:ext cx="8330898" cy="4780659"/>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600" dirty="0">
                <a:effectLst/>
                <a:latin typeface="Calibri" panose="020F0502020204030204" pitchFamily="34" charset="0"/>
                <a:ea typeface="Calibri" panose="020F0502020204030204" pitchFamily="34" charset="0"/>
                <a:cs typeface="Times New Roman" panose="02020603050405020304" pitchFamily="18" charset="0"/>
              </a:rPr>
              <a:t>Con todo,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la menor tasa de rentabilidad y la compensación en el caso de quienes tienen salarios más altos castigan a todos los trabajadores</a:t>
            </a:r>
            <a:r>
              <a:rPr lang="es-ES" sz="2600" dirty="0">
                <a:effectLst/>
                <a:latin typeface="Calibri" panose="020F0502020204030204" pitchFamily="34" charset="0"/>
                <a:ea typeface="Calibri" panose="020F0502020204030204" pitchFamily="34" charset="0"/>
                <a:cs typeface="Times New Roman" panose="02020603050405020304" pitchFamily="18" charset="0"/>
              </a:rPr>
              <a:t>. El proyecto promete compensar lo anterior para algunos de los cotizantes (pero sin las garantías que implica una cuenta de ahorro individual) con otros beneficios financiados con los recursos acumulados del FIP.</a:t>
            </a:r>
          </a:p>
          <a:p>
            <a:pPr algn="just"/>
            <a:r>
              <a:rPr lang="es-ES" sz="2600" dirty="0">
                <a:effectLst/>
                <a:latin typeface="Calibri" panose="020F0502020204030204" pitchFamily="34" charset="0"/>
                <a:ea typeface="Calibri" panose="020F0502020204030204" pitchFamily="34" charset="0"/>
                <a:cs typeface="Times New Roman" panose="02020603050405020304" pitchFamily="18" charset="0"/>
              </a:rPr>
              <a:t>La menor pensión autofinanciada que se obtiene con el ahorro de registro nocional responde mayoritariamente a la menor rentabilidad nocional, mientras que el efecto redistributivo tiene un impacto negativo en quienes tienen salarios por sobre el promedio, favoreciendo a quienes tienen salarios más bajos. </a:t>
            </a:r>
          </a:p>
          <a:p>
            <a:pPr marL="0" indent="0" algn="just">
              <a:lnSpc>
                <a:spcPct val="110000"/>
              </a:lnSpc>
              <a:buNone/>
            </a:pPr>
            <a:r>
              <a:rPr lang="es-ES" sz="1800" b="1" dirty="0">
                <a:latin typeface="Calibri" panose="020F0502020204030204" pitchFamily="34" charset="0"/>
                <a:ea typeface="Calibri" panose="020F0502020204030204" pitchFamily="34" charset="0"/>
                <a:cs typeface="Times New Roman" panose="02020603050405020304" pitchFamily="18" charset="0"/>
              </a:rPr>
              <a:t>                                                         Efecto rentabilidad y compensación de cotizaciones</a:t>
            </a:r>
            <a:endParaRPr lang="es-ES" sz="1800" dirty="0">
              <a:latin typeface="DIN-Regular" charset="0"/>
            </a:endParaRPr>
          </a:p>
          <a:p>
            <a:pPr marL="0" indent="0" algn="just">
              <a:lnSpc>
                <a:spcPct val="110000"/>
              </a:lnSpc>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pPr>
            <a:endParaRPr lang="es-ES" sz="1800" dirty="0">
              <a:latin typeface="DIN-Regular" charset="0"/>
            </a:endParaRPr>
          </a:p>
          <a:p>
            <a:pPr algn="just">
              <a:lnSpc>
                <a:spcPct val="110000"/>
              </a:lnSpc>
            </a:pPr>
            <a:endParaRPr lang="es-419" sz="1800" dirty="0">
              <a:latin typeface="Raleway" charset="0"/>
            </a:endParaRPr>
          </a:p>
          <a:p>
            <a:pPr marL="0" indent="0" algn="just">
              <a:lnSpc>
                <a:spcPct val="110000"/>
              </a:lnSpc>
              <a:buNone/>
            </a:pPr>
            <a:endPar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lnSpc>
                <a:spcPct val="110000"/>
              </a:lnSpc>
              <a:buNone/>
            </a:pPr>
            <a:endPar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lnSpc>
                <a:spcPct val="110000"/>
              </a:lnSpc>
              <a:buNone/>
            </a:pPr>
            <a:r>
              <a:rPr lang="es-ES" sz="1300" dirty="0">
                <a:solidFill>
                  <a:srgbClr val="000000"/>
                </a:solidFill>
                <a:effectLst/>
                <a:ea typeface="Times New Roman" panose="02020603050405020304" pitchFamily="18" charset="0"/>
                <a:cs typeface="Calibri" panose="020F0502020204030204" pitchFamily="34" charset="0"/>
              </a:rPr>
              <a:t>                                     </a:t>
            </a:r>
          </a:p>
          <a:p>
            <a:pPr marL="0" indent="0" algn="just">
              <a:lnSpc>
                <a:spcPct val="110000"/>
              </a:lnSpc>
              <a:buNone/>
            </a:pPr>
            <a:endParaRPr lang="es-ES" sz="1300" dirty="0">
              <a:solidFill>
                <a:srgbClr val="000000"/>
              </a:solidFill>
              <a:effectLst/>
              <a:ea typeface="Times New Roman" panose="02020603050405020304" pitchFamily="18" charset="0"/>
              <a:cs typeface="Calibri" panose="020F0502020204030204" pitchFamily="34" charset="0"/>
            </a:endParaRPr>
          </a:p>
          <a:p>
            <a:pPr marL="0" indent="0" algn="just">
              <a:lnSpc>
                <a:spcPct val="110000"/>
              </a:lnSpc>
              <a:buNone/>
            </a:pPr>
            <a:r>
              <a:rPr lang="es-ES" sz="1200" dirty="0">
                <a:solidFill>
                  <a:srgbClr val="000000"/>
                </a:solidFill>
                <a:ea typeface="Times New Roman" panose="02020603050405020304" pitchFamily="18" charset="0"/>
                <a:cs typeface="Calibri" panose="020F0502020204030204" pitchFamily="34" charset="0"/>
              </a:rPr>
              <a:t>                                                         </a:t>
            </a:r>
            <a:endParaRPr lang="es-ES" sz="1200" dirty="0">
              <a:ea typeface="Calibri" panose="020F0502020204030204" pitchFamily="34" charset="0"/>
              <a:cs typeface="Times New Roman" panose="02020603050405020304" pitchFamily="18" charset="0"/>
            </a:endParaRPr>
          </a:p>
          <a:p>
            <a:pPr marL="0" indent="0" algn="just">
              <a:lnSpc>
                <a:spcPct val="110000"/>
              </a:lnSpc>
              <a:buNone/>
            </a:pPr>
            <a:r>
              <a:rPr lang="es-ES" sz="1300" dirty="0">
                <a:solidFill>
                  <a:srgbClr val="000000"/>
                </a:solidFill>
                <a:ea typeface="Times New Roman" panose="02020603050405020304" pitchFamily="18" charset="0"/>
                <a:cs typeface="Calibri" panose="020F0502020204030204" pitchFamily="34" charset="0"/>
              </a:rPr>
              <a:t>           </a:t>
            </a:r>
            <a:r>
              <a:rPr lang="es-ES" sz="1300" dirty="0">
                <a:solidFill>
                  <a:srgbClr val="000000"/>
                </a:solidFill>
                <a:effectLst/>
                <a:ea typeface="Times New Roman" panose="02020603050405020304" pitchFamily="18" charset="0"/>
                <a:cs typeface="Calibri" panose="020F0502020204030204" pitchFamily="34" charset="0"/>
              </a:rPr>
              <a:t> </a:t>
            </a:r>
            <a:endParaRPr lang="es-419" sz="1300" dirty="0"/>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marL="514350" indent="-514350">
              <a:buFont typeface="+mj-lt"/>
              <a:buAutoNum type="arabicPeriod"/>
            </a:pPr>
            <a:endParaRPr lang="es-419" sz="1800" dirty="0"/>
          </a:p>
        </p:txBody>
      </p:sp>
      <p:sp>
        <p:nvSpPr>
          <p:cNvPr id="5" name="CuadroTexto 4">
            <a:extLst>
              <a:ext uri="{FF2B5EF4-FFF2-40B4-BE49-F238E27FC236}">
                <a16:creationId xmlns:a16="http://schemas.microsoft.com/office/drawing/2014/main" id="{2950F8A1-A266-D0BF-2291-053608BC2434}"/>
              </a:ext>
            </a:extLst>
          </p:cNvPr>
          <p:cNvSpPr txBox="1"/>
          <p:nvPr/>
        </p:nvSpPr>
        <p:spPr>
          <a:xfrm>
            <a:off x="1731754" y="5714921"/>
            <a:ext cx="5358355" cy="253146"/>
          </a:xfrm>
          <a:prstGeom prst="rect">
            <a:avLst/>
          </a:prstGeom>
          <a:noFill/>
        </p:spPr>
        <p:txBody>
          <a:bodyPr wrap="square">
            <a:spAutoFit/>
          </a:bodyPr>
          <a:lstStyle/>
          <a:p>
            <a:pPr marL="0" indent="0" algn="just">
              <a:lnSpc>
                <a:spcPct val="110000"/>
              </a:lnSpc>
              <a:buNone/>
            </a:pPr>
            <a:r>
              <a:rPr lang="es-ES" sz="1000" dirty="0">
                <a:latin typeface="DIN-Regular" charset="0"/>
              </a:rPr>
              <a:t>Fuente: Libertad y Desarrollo, en base a datos de la Superintendencia de Pensiones. </a:t>
            </a:r>
          </a:p>
        </p:txBody>
      </p:sp>
      <p:pic>
        <p:nvPicPr>
          <p:cNvPr id="3" name="Imagen 2">
            <a:extLst>
              <a:ext uri="{FF2B5EF4-FFF2-40B4-BE49-F238E27FC236}">
                <a16:creationId xmlns:a16="http://schemas.microsoft.com/office/drawing/2014/main" id="{72A92291-A7CF-3E18-7529-6F41F7966D8F}"/>
              </a:ext>
            </a:extLst>
          </p:cNvPr>
          <p:cNvPicPr>
            <a:picLocks noChangeAspect="1"/>
          </p:cNvPicPr>
          <p:nvPr/>
        </p:nvPicPr>
        <p:blipFill>
          <a:blip r:embed="rId2"/>
          <a:stretch>
            <a:fillRect/>
          </a:stretch>
        </p:blipFill>
        <p:spPr>
          <a:xfrm>
            <a:off x="1731754" y="3482035"/>
            <a:ext cx="5677675" cy="2300323"/>
          </a:xfrm>
          <a:prstGeom prst="rect">
            <a:avLst/>
          </a:prstGeom>
        </p:spPr>
      </p:pic>
    </p:spTree>
    <p:extLst>
      <p:ext uri="{BB962C8B-B14F-4D97-AF65-F5344CB8AC3E}">
        <p14:creationId xmlns:p14="http://schemas.microsoft.com/office/powerpoint/2010/main" val="1740748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356"/>
            <a:ext cx="7886700" cy="1325563"/>
          </a:xfrm>
        </p:spPr>
        <p:txBody>
          <a:bodyPr>
            <a:noAutofit/>
          </a:bodyPr>
          <a:lstStyle/>
          <a:p>
            <a:r>
              <a:rPr lang="es-ES_tradnl" sz="4000" dirty="0">
                <a:latin typeface="Bison" charset="0"/>
                <a:ea typeface="Bison" charset="0"/>
                <a:cs typeface="Bison" charset="0"/>
              </a:rPr>
              <a:t>Principales alertas</a:t>
            </a:r>
          </a:p>
        </p:txBody>
      </p:sp>
      <p:sp>
        <p:nvSpPr>
          <p:cNvPr id="7" name="Marcador de contenido 2">
            <a:extLst>
              <a:ext uri="{FF2B5EF4-FFF2-40B4-BE49-F238E27FC236}">
                <a16:creationId xmlns:a16="http://schemas.microsoft.com/office/drawing/2014/main" id="{EEF80DE5-4A61-3992-0304-1EBCAB8C46DA}"/>
              </a:ext>
            </a:extLst>
          </p:cNvPr>
          <p:cNvSpPr txBox="1">
            <a:spLocks/>
          </p:cNvSpPr>
          <p:nvPr/>
        </p:nvSpPr>
        <p:spPr>
          <a:xfrm>
            <a:off x="350765" y="1239997"/>
            <a:ext cx="8330898" cy="478065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800" b="1" dirty="0"/>
              <a:t>3.La </a:t>
            </a:r>
            <a:r>
              <a:rPr lang="es-ES" sz="1800" b="1" dirty="0">
                <a:latin typeface="Raleway" charset="0"/>
              </a:rPr>
              <a:t>institucionalidad es débil y no otorga blindaje político a los recursos: </a:t>
            </a:r>
            <a:r>
              <a:rPr lang="es-ES" sz="1800" dirty="0"/>
              <a:t>Se crea el Administrador Público Autónomo (APA) encargado de las tareas de soporte del sistema y el Inversor de Pensiones Público y Autónomo (IPPA) a cargo de la  gestión de inversiones, con un costo fiscal de $ 112.566 millones en régimen. </a:t>
            </a:r>
          </a:p>
          <a:p>
            <a:pPr algn="just"/>
            <a:r>
              <a:rPr lang="es-ES" sz="1800" dirty="0"/>
              <a:t> Si bien ambos entes se plantean como autónomos, la conformación de sus consejos Directivos entre otros factores, no entrega suficientes garantías y estarán sujetos a mayores presiones políticas, lo que representa un enorme riesgo:</a:t>
            </a:r>
          </a:p>
          <a:p>
            <a:pPr lvl="1" algn="just"/>
            <a:r>
              <a:rPr lang="es-ES" sz="1600" b="1" dirty="0"/>
              <a:t>Consejo Directivo del APA:  </a:t>
            </a:r>
            <a:r>
              <a:rPr lang="es-ES" sz="1600" dirty="0"/>
              <a:t>No cumple con los estándares del Consejo del Banco Central, en cuanto a atribuciones y mecanismos de control. Las normas de conformación del Consejo se prestan para una mayor politización (4 consejeros designados por el Presidente de la República, previa ratificación del Senado). Es conveniente establecer un quorum para dicha ratificación, siguiendo los modelos usados en el caso de los consejeros del Consejo Fiscal Autónomo (CFA) y de los comisionados de la Comisión para el mercado financiero (CMF).</a:t>
            </a:r>
          </a:p>
          <a:p>
            <a:pPr lvl="1" algn="just"/>
            <a:r>
              <a:rPr lang="es-ES" sz="1600" dirty="0"/>
              <a:t>El quinto consejero es nombrado por el Presidente de la república, lo que revela poca autonomía y nula independencia del gobierno de turno. </a:t>
            </a:r>
          </a:p>
          <a:p>
            <a:pPr lvl="1" algn="just"/>
            <a:r>
              <a:rPr lang="es-ES" sz="1600" dirty="0"/>
              <a:t>No parece razonable que los consejeros se presenten en duplas al congreso. Este no es el sistema de elección del Banco Central, ni del CFA ni de la CMF. Nombres individuales permiten generar consensos.</a:t>
            </a:r>
          </a:p>
          <a:p>
            <a:pPr lvl="1" algn="just"/>
            <a:r>
              <a:rPr lang="es-ES" sz="1600" dirty="0"/>
              <a:t>Los actos administrativos que dicte el APA están exentos del trámite de toma de razón por la Contraloría General de la República, sin perjuicio de estar bajo la fiscalización de la Superintendencia de Pensiones. Tratándose de un nuevo órgano con amplias potestades, resulta cuestionable que se excluya de este control preventivo de juridicidad. </a:t>
            </a:r>
          </a:p>
          <a:p>
            <a:pPr lvl="1" algn="just"/>
            <a:endParaRPr lang="es-ES" sz="1400" dirty="0"/>
          </a:p>
          <a:p>
            <a:pPr lvl="1" algn="just"/>
            <a:endParaRPr lang="es-ES" sz="1400" dirty="0"/>
          </a:p>
          <a:p>
            <a:pPr algn="just"/>
            <a:endParaRPr lang="es-ES" sz="1800" dirty="0"/>
          </a:p>
          <a:p>
            <a:pPr marL="0" indent="0" algn="just">
              <a:buNone/>
            </a:pPr>
            <a:endParaRPr lang="es-ES" sz="1800" b="1" dirty="0">
              <a:latin typeface="Raleway" charset="0"/>
            </a:endParaRPr>
          </a:p>
          <a:p>
            <a:pPr marL="0" indent="0" algn="just">
              <a:buNone/>
            </a:pPr>
            <a:endParaRPr lang="es-ES" sz="1800" b="1" dirty="0">
              <a:latin typeface="Raleway" charset="0"/>
            </a:endParaRPr>
          </a:p>
          <a:p>
            <a:pPr marL="0" indent="0" algn="just">
              <a:buNone/>
            </a:pPr>
            <a:endParaRPr lang="es-ES" sz="1800" b="1" dirty="0">
              <a:latin typeface="Raleway" charset="0"/>
            </a:endParaRPr>
          </a:p>
          <a:p>
            <a:pPr marL="0" indent="0" algn="just">
              <a:buNone/>
            </a:pPr>
            <a:endParaRPr lang="es-ES" sz="1800" dirty="0"/>
          </a:p>
          <a:p>
            <a:pPr marL="0" indent="0" algn="just">
              <a:lnSpc>
                <a:spcPct val="110000"/>
              </a:lnSpc>
              <a:buNone/>
            </a:pPr>
            <a:endParaRPr lang="es-ES" sz="1800" dirty="0">
              <a:latin typeface="DIN-Regular" charset="0"/>
            </a:endParaRPr>
          </a:p>
          <a:p>
            <a:pPr algn="just">
              <a:lnSpc>
                <a:spcPct val="110000"/>
              </a:lnSpc>
            </a:pPr>
            <a:endParaRPr lang="es-ES" sz="1800" dirty="0">
              <a:latin typeface="DIN-Regular" charset="0"/>
            </a:endParaRPr>
          </a:p>
          <a:p>
            <a:pPr algn="just">
              <a:lnSpc>
                <a:spcPct val="110000"/>
              </a:lnSpc>
            </a:pPr>
            <a:endParaRPr lang="es-ES" sz="1800" dirty="0">
              <a:latin typeface="DIN-Regular"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marL="514350" indent="-514350">
              <a:buFont typeface="+mj-lt"/>
              <a:buAutoNum type="arabicPeriod"/>
            </a:pPr>
            <a:endParaRPr lang="es-419" sz="1800" dirty="0"/>
          </a:p>
        </p:txBody>
      </p:sp>
    </p:spTree>
    <p:extLst>
      <p:ext uri="{BB962C8B-B14F-4D97-AF65-F5344CB8AC3E}">
        <p14:creationId xmlns:p14="http://schemas.microsoft.com/office/powerpoint/2010/main" val="325784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356"/>
            <a:ext cx="7886700" cy="1325563"/>
          </a:xfrm>
        </p:spPr>
        <p:txBody>
          <a:bodyPr>
            <a:noAutofit/>
          </a:bodyPr>
          <a:lstStyle/>
          <a:p>
            <a:r>
              <a:rPr lang="es-ES_tradnl" sz="4000" dirty="0">
                <a:latin typeface="Bison" charset="0"/>
                <a:ea typeface="Bison" charset="0"/>
                <a:cs typeface="Bison" charset="0"/>
              </a:rPr>
              <a:t>Principales alertas</a:t>
            </a:r>
          </a:p>
        </p:txBody>
      </p:sp>
      <p:sp>
        <p:nvSpPr>
          <p:cNvPr id="7" name="Marcador de contenido 2">
            <a:extLst>
              <a:ext uri="{FF2B5EF4-FFF2-40B4-BE49-F238E27FC236}">
                <a16:creationId xmlns:a16="http://schemas.microsoft.com/office/drawing/2014/main" id="{EEF80DE5-4A61-3992-0304-1EBCAB8C46DA}"/>
              </a:ext>
            </a:extLst>
          </p:cNvPr>
          <p:cNvSpPr txBox="1">
            <a:spLocks/>
          </p:cNvSpPr>
          <p:nvPr/>
        </p:nvSpPr>
        <p:spPr>
          <a:xfrm>
            <a:off x="350765" y="1239997"/>
            <a:ext cx="8330898" cy="478065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r>
              <a:rPr lang="es-ES" b="1" dirty="0"/>
              <a:t>Consejo Directivo del IPPA: </a:t>
            </a:r>
          </a:p>
          <a:p>
            <a:pPr marL="457200" lvl="1" indent="0" algn="just">
              <a:buNone/>
            </a:pPr>
            <a:endParaRPr lang="es-ES" sz="1600" b="1" dirty="0"/>
          </a:p>
          <a:p>
            <a:pPr lvl="1" algn="just"/>
            <a:r>
              <a:rPr lang="es-ES" dirty="0">
                <a:solidFill>
                  <a:srgbClr val="000000"/>
                </a:solidFill>
              </a:rPr>
              <a:t>Mismos problemas del APA: nombramientos de sus consejeros sin quorum especial, nombramientos por duplas o ternas y paritario. En el Consejo (7 miembros) estará la CUT y empleadores ¿no debiesen primar criterios técnicos más que gremiales? Duración de 6 años no los desacopla del ciclo político (10 años en el Banco Central).</a:t>
            </a:r>
            <a:endParaRPr lang="es-ES" b="0" i="0" u="none" strike="noStrike" baseline="0" dirty="0">
              <a:solidFill>
                <a:srgbClr val="000000"/>
              </a:solidFill>
            </a:endParaRPr>
          </a:p>
          <a:p>
            <a:pPr lvl="1" algn="just"/>
            <a:r>
              <a:rPr lang="es-ES" b="0" i="0" u="none" strike="noStrike" baseline="0" dirty="0">
                <a:solidFill>
                  <a:srgbClr val="000000"/>
                </a:solidFill>
              </a:rPr>
              <a:t>La regulación que se propone para el IPPA dista evidentemente de la del Banco Central, que se rige por una ley orgánica constitucional, que requiere para su aprobación, modificación o derogación un quórum de 4/7 de los diputados y senadores en ejercicio. Con ello, se evitaría que mayorías circunstanciales alteren la naturaleza y funciones del IPPA, poniendo en riesgo los ahorros de todos los chilenos. </a:t>
            </a:r>
            <a:endParaRPr lang="es-ES" b="1" dirty="0"/>
          </a:p>
          <a:p>
            <a:pPr lvl="1" algn="just"/>
            <a:r>
              <a:rPr lang="es-ES" dirty="0"/>
              <a:t>En efecto, existirá una gran concentración de recursos en manos del Estado (30% del PIB después de 40 años) en manos de un monopolio estatal. Asimismo, la regla de default para la cotización del 10%, terminará concentrando los recursos también en el estado, por lo que será un actor preponderante en el mercado de capitales local. </a:t>
            </a:r>
          </a:p>
          <a:p>
            <a:pPr lvl="1" algn="just"/>
            <a:r>
              <a:rPr lang="es-ES" b="0" i="0" u="none" strike="noStrike" baseline="0" dirty="0">
                <a:solidFill>
                  <a:srgbClr val="000000"/>
                </a:solidFill>
              </a:rPr>
              <a:t>Por todas estas razones es importante que la institucionalidad del IPPA se blinde lo más posible de presiones externas y políticas , lo que no está bien resuelto en el proyecto de ley. </a:t>
            </a:r>
            <a:endParaRPr lang="es-ES" dirty="0"/>
          </a:p>
          <a:p>
            <a:pPr algn="just"/>
            <a:endParaRPr lang="es-ES" sz="1800" dirty="0"/>
          </a:p>
          <a:p>
            <a:pPr marL="0" indent="0" algn="just">
              <a:buNone/>
            </a:pPr>
            <a:endParaRPr lang="es-ES" sz="1800" b="1" dirty="0">
              <a:latin typeface="Raleway" charset="0"/>
            </a:endParaRPr>
          </a:p>
          <a:p>
            <a:pPr marL="0" indent="0" algn="just">
              <a:buNone/>
            </a:pPr>
            <a:endParaRPr lang="es-ES" sz="1800" b="1" dirty="0">
              <a:latin typeface="Raleway" charset="0"/>
            </a:endParaRPr>
          </a:p>
          <a:p>
            <a:pPr marL="0" indent="0" algn="just">
              <a:buNone/>
            </a:pPr>
            <a:endParaRPr lang="es-ES" sz="1800" b="1" dirty="0">
              <a:latin typeface="Raleway" charset="0"/>
            </a:endParaRPr>
          </a:p>
          <a:p>
            <a:pPr marL="0" indent="0" algn="just">
              <a:buNone/>
            </a:pPr>
            <a:endParaRPr lang="es-ES" sz="1800" dirty="0"/>
          </a:p>
          <a:p>
            <a:pPr marL="0" indent="0" algn="just">
              <a:lnSpc>
                <a:spcPct val="110000"/>
              </a:lnSpc>
              <a:buNone/>
            </a:pPr>
            <a:endParaRPr lang="es-ES" sz="1800" dirty="0">
              <a:latin typeface="DIN-Regular" charset="0"/>
            </a:endParaRPr>
          </a:p>
          <a:p>
            <a:pPr algn="just">
              <a:lnSpc>
                <a:spcPct val="110000"/>
              </a:lnSpc>
            </a:pPr>
            <a:endParaRPr lang="es-ES" sz="1800" dirty="0">
              <a:latin typeface="DIN-Regular" charset="0"/>
            </a:endParaRPr>
          </a:p>
          <a:p>
            <a:pPr algn="just">
              <a:lnSpc>
                <a:spcPct val="110000"/>
              </a:lnSpc>
            </a:pPr>
            <a:endParaRPr lang="es-ES" sz="1800" dirty="0">
              <a:latin typeface="DIN-Regular"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algn="just">
              <a:lnSpc>
                <a:spcPct val="110000"/>
              </a:lnSpc>
            </a:pPr>
            <a:endParaRPr lang="es-419" sz="1800" dirty="0">
              <a:latin typeface="Raleway" charset="0"/>
            </a:endParaRPr>
          </a:p>
          <a:p>
            <a:pPr marL="514350" indent="-514350">
              <a:buFont typeface="+mj-lt"/>
              <a:buAutoNum type="arabicPeriod"/>
            </a:pPr>
            <a:endParaRPr lang="es-419" sz="1800" dirty="0"/>
          </a:p>
        </p:txBody>
      </p:sp>
    </p:spTree>
    <p:extLst>
      <p:ext uri="{BB962C8B-B14F-4D97-AF65-F5344CB8AC3E}">
        <p14:creationId xmlns:p14="http://schemas.microsoft.com/office/powerpoint/2010/main" val="306020110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4C9D77BB-5612-EC41-A498-41B44962EB29}" vid="{FCB2EC07-E822-514E-8A3E-D3E8213C95D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Presentación2021</Template>
  <TotalTime>2890</TotalTime>
  <Words>1829</Words>
  <Application>Microsoft Office PowerPoint</Application>
  <PresentationFormat>Presentación en pantalla (4:3)</PresentationFormat>
  <Paragraphs>156</Paragraphs>
  <Slides>12</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Bison</vt:lpstr>
      <vt:lpstr>Calibri</vt:lpstr>
      <vt:lpstr>Calibri Light</vt:lpstr>
      <vt:lpstr>DIN-Regular</vt:lpstr>
      <vt:lpstr>Raleway</vt:lpstr>
      <vt:lpstr>Tema de Office</vt:lpstr>
      <vt:lpstr>Comentarios a los principales aspectos  de  la Reforma de Pensiones</vt:lpstr>
      <vt:lpstr>Contexto general</vt:lpstr>
      <vt:lpstr>Contexto general</vt:lpstr>
      <vt:lpstr>Contexto general</vt:lpstr>
      <vt:lpstr>Principales alertas</vt:lpstr>
      <vt:lpstr>Principales alertas</vt:lpstr>
      <vt:lpstr>Principales alertas</vt:lpstr>
      <vt:lpstr>Principales alertas</vt:lpstr>
      <vt:lpstr>Principales alertas</vt:lpstr>
      <vt:lpstr>Principales alertas</vt:lpstr>
      <vt:lpstr>Comentarios finales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Sebastián Reyes</dc:creator>
  <cp:lastModifiedBy>Ingrid Jones</cp:lastModifiedBy>
  <cp:revision>69</cp:revision>
  <dcterms:created xsi:type="dcterms:W3CDTF">2021-02-23T13:16:00Z</dcterms:created>
  <dcterms:modified xsi:type="dcterms:W3CDTF">2022-12-13T20:04:41Z</dcterms:modified>
</cp:coreProperties>
</file>